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1"/>
  </p:notesMasterIdLst>
  <p:sldIdLst>
    <p:sldId id="256" r:id="rId2"/>
    <p:sldId id="257" r:id="rId3"/>
    <p:sldId id="258" r:id="rId4"/>
    <p:sldId id="259" r:id="rId5"/>
    <p:sldId id="265" r:id="rId6"/>
    <p:sldId id="264" r:id="rId7"/>
    <p:sldId id="260" r:id="rId8"/>
    <p:sldId id="266"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2.fntdata" /><Relationship Id="rId18" Type="http://schemas.openxmlformats.org/officeDocument/2006/relationships/font" Target="fonts/font7.fntdata"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font" Target="fonts/font10.fntdata" /><Relationship Id="rId7" Type="http://schemas.openxmlformats.org/officeDocument/2006/relationships/slide" Target="slides/slide6.xml" /><Relationship Id="rId12" Type="http://schemas.openxmlformats.org/officeDocument/2006/relationships/font" Target="fonts/font1.fntdata" /><Relationship Id="rId17" Type="http://schemas.openxmlformats.org/officeDocument/2006/relationships/font" Target="fonts/font6.fntdata"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font" Target="fonts/font5.fntdata" /><Relationship Id="rId20" Type="http://schemas.openxmlformats.org/officeDocument/2006/relationships/font" Target="fonts/font9.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font" Target="fonts/font4.fntdata" /><Relationship Id="rId23" Type="http://schemas.openxmlformats.org/officeDocument/2006/relationships/font" Target="fonts/font12.fntdata" /><Relationship Id="rId10" Type="http://schemas.openxmlformats.org/officeDocument/2006/relationships/slide" Target="slides/slide9.xml" /><Relationship Id="rId19" Type="http://schemas.openxmlformats.org/officeDocument/2006/relationships/font" Target="fonts/font8.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3.fntdata" /><Relationship Id="rId22" Type="http://schemas.openxmlformats.org/officeDocument/2006/relationships/font" Target="fonts/font11.fntdata"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b="0" i="0">
                <a:solidFill>
                  <a:srgbClr val="333333"/>
                </a:solidFill>
                <a:latin typeface="Roboto"/>
                <a:ea typeface="Roboto"/>
                <a:cs typeface="Roboto"/>
                <a:sym typeface="Roboto"/>
              </a:rPr>
              <a:t> </a:t>
            </a: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a:t>
            </a:fld>
            <a:endParaRPr/>
          </a:p>
        </p:txBody>
      </p:sp>
    </p:spTree>
    <p:extLst>
      <p:ext uri="{BB962C8B-B14F-4D97-AF65-F5344CB8AC3E}">
        <p14:creationId xmlns:p14="http://schemas.microsoft.com/office/powerpoint/2010/main" val="253434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Contenido">
  <p:cSld name="Slide de Contenido">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27940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dk1"/>
              </a:buClr>
              <a:buSzPts val="1000"/>
              <a:buFont typeface="Arial"/>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279400" y="32223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Font typeface="Century Gothic"/>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6"/>
          </p:nvPr>
        </p:nvSpPr>
        <p:spPr>
          <a:xfrm>
            <a:off x="2565400" y="220139"/>
            <a:ext cx="9372600" cy="591872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p:nvPr/>
        </p:nvSpPr>
        <p:spPr>
          <a:xfrm>
            <a:off x="11235266" y="6637867"/>
            <a:ext cx="956733" cy="2201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O" sz="1000" b="0" i="0" u="none" strike="noStrike" cap="none">
                <a:solidFill>
                  <a:schemeClr val="dk1"/>
                </a:solidFill>
                <a:latin typeface="Century Gothic"/>
                <a:ea typeface="Century Gothic"/>
                <a:cs typeface="Century Gothic"/>
                <a:sym typeface="Century Gothic"/>
              </a:rPr>
              <a:t>GPF-004-V00</a:t>
            </a:r>
            <a:endParaRPr/>
          </a:p>
        </p:txBody>
      </p:sp>
      <p:sp>
        <p:nvSpPr>
          <p:cNvPr id="23" name="Google Shape;23;p2"/>
          <p:cNvSpPr/>
          <p:nvPr/>
        </p:nvSpPr>
        <p:spPr>
          <a:xfrm rot="-5400000">
            <a:off x="-1288667" y="1568073"/>
            <a:ext cx="2916000" cy="220133"/>
          </a:xfrm>
          <a:prstGeom prst="rect">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b="0" i="0" u="none" strike="noStrike" cap="none">
                <a:solidFill>
                  <a:schemeClr val="dk1"/>
                </a:solidFill>
                <a:latin typeface="Century Gothic"/>
                <a:ea typeface="Century Gothic"/>
                <a:cs typeface="Century Gothic"/>
                <a:sym typeface="Century Gothic"/>
              </a:rPr>
              <a:t>IMÁGENES</a:t>
            </a:r>
            <a:endParaRPr/>
          </a:p>
        </p:txBody>
      </p:sp>
      <p:sp>
        <p:nvSpPr>
          <p:cNvPr id="24" name="Google Shape;24;p2"/>
          <p:cNvSpPr/>
          <p:nvPr/>
        </p:nvSpPr>
        <p:spPr>
          <a:xfrm rot="-5400000">
            <a:off x="-1288667" y="4570273"/>
            <a:ext cx="2916000" cy="220133"/>
          </a:xfrm>
          <a:prstGeom prst="rect">
            <a:avLst/>
          </a:prstGeom>
          <a:noFill/>
          <a:ln w="9525"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b="0" i="0" u="none" strike="noStrike" cap="none">
                <a:solidFill>
                  <a:schemeClr val="dk1"/>
                </a:solidFill>
                <a:latin typeface="Century Gothic"/>
                <a:ea typeface="Century Gothic"/>
                <a:cs typeface="Century Gothic"/>
                <a:sym typeface="Century Gothic"/>
              </a:rPr>
              <a:t>INTERACCIONES</a:t>
            </a:r>
            <a:endParaRPr/>
          </a:p>
        </p:txBody>
      </p:sp>
      <p:sp>
        <p:nvSpPr>
          <p:cNvPr id="25" name="Google Shape;25;p2"/>
          <p:cNvSpPr txBox="1">
            <a:spLocks noGrp="1"/>
          </p:cNvSpPr>
          <p:nvPr>
            <p:ph type="body" idx="7"/>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
          <p:cNvSpPr txBox="1">
            <a:spLocks noGrp="1"/>
          </p:cNvSpPr>
          <p:nvPr>
            <p:ph type="body" idx="8"/>
          </p:nvPr>
        </p:nvSpPr>
        <p:spPr>
          <a:xfrm>
            <a:off x="10710172" y="5917512"/>
            <a:ext cx="1219201" cy="212725"/>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FF0000"/>
              </a:buClr>
              <a:buSzPts val="1400"/>
              <a:buNone/>
              <a:defRPr sz="1400">
                <a:solidFill>
                  <a:srgbClr val="FF0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
          <p:cNvSpPr/>
          <p:nvPr/>
        </p:nvSpPr>
        <p:spPr>
          <a:xfrm>
            <a:off x="2565400" y="220139"/>
            <a:ext cx="9372600" cy="5920731"/>
          </a:xfrm>
          <a:prstGeom prst="rect">
            <a:avLst/>
          </a:prstGeom>
          <a:noFill/>
          <a:ln w="12700" cap="flat" cmpd="sng">
            <a:solidFill>
              <a:srgbClr val="1F386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p:cSld name="Slide de Título">
    <p:spTree>
      <p:nvGrpSpPr>
        <p:cNvPr id="1" name="Shape 28"/>
        <p:cNvGrpSpPr/>
        <p:nvPr/>
      </p:nvGrpSpPr>
      <p:grpSpPr>
        <a:xfrm>
          <a:off x="0" y="0"/>
          <a:ext cx="0" cy="0"/>
          <a:chOff x="0" y="0"/>
          <a:chExt cx="0" cy="0"/>
        </a:xfrm>
      </p:grpSpPr>
      <p:sp>
        <p:nvSpPr>
          <p:cNvPr id="29" name="Google Shape;29;p3"/>
          <p:cNvSpPr/>
          <p:nvPr/>
        </p:nvSpPr>
        <p:spPr>
          <a:xfrm>
            <a:off x="2565400" y="220139"/>
            <a:ext cx="9372600" cy="5918200"/>
          </a:xfrm>
          <a:prstGeom prst="rect">
            <a:avLst/>
          </a:prstGeom>
          <a:noFill/>
          <a:ln w="9525" cap="flat" cmpd="sng">
            <a:solidFill>
              <a:srgbClr val="0C0C0C"/>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0" name="Google Shape;30;p3"/>
          <p:cNvSpPr txBox="1">
            <a:spLocks noGrp="1"/>
          </p:cNvSpPr>
          <p:nvPr>
            <p:ph type="body" idx="1"/>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dk1"/>
              </a:buClr>
              <a:buSzPts val="1000"/>
              <a:buFont typeface="Arial"/>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
          <p:cNvSpPr txBox="1">
            <a:spLocks noGrp="1"/>
          </p:cNvSpPr>
          <p:nvPr>
            <p:ph type="body" idx="2"/>
          </p:nvPr>
        </p:nvSpPr>
        <p:spPr>
          <a:xfrm>
            <a:off x="282760" y="32223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Font typeface="Century Gothic"/>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6"/>
          </p:nvPr>
        </p:nvSpPr>
        <p:spPr>
          <a:xfrm>
            <a:off x="2675731" y="313797"/>
            <a:ext cx="9151938"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
          <p:cNvSpPr txBox="1">
            <a:spLocks noGrp="1"/>
          </p:cNvSpPr>
          <p:nvPr>
            <p:ph type="body" idx="7"/>
          </p:nvPr>
        </p:nvSpPr>
        <p:spPr>
          <a:xfrm>
            <a:off x="2675730" y="1363663"/>
            <a:ext cx="9151939" cy="466460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
          <p:cNvSpPr/>
          <p:nvPr/>
        </p:nvSpPr>
        <p:spPr>
          <a:xfrm>
            <a:off x="11235266" y="6637867"/>
            <a:ext cx="956733" cy="2201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O" sz="1000">
                <a:solidFill>
                  <a:schemeClr val="dk1"/>
                </a:solidFill>
                <a:latin typeface="Century Gothic"/>
                <a:ea typeface="Century Gothic"/>
                <a:cs typeface="Century Gothic"/>
                <a:sym typeface="Century Gothic"/>
              </a:rPr>
              <a:t>GPF-004-V00</a:t>
            </a:r>
            <a:endParaRPr/>
          </a:p>
        </p:txBody>
      </p:sp>
      <p:sp>
        <p:nvSpPr>
          <p:cNvPr id="38" name="Google Shape;38;p3"/>
          <p:cNvSpPr/>
          <p:nvPr/>
        </p:nvSpPr>
        <p:spPr>
          <a:xfrm rot="-5400000">
            <a:off x="-1288667" y="1568073"/>
            <a:ext cx="2916000" cy="220133"/>
          </a:xfrm>
          <a:prstGeom prst="rect">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IMÁGENES</a:t>
            </a:r>
            <a:endParaRPr/>
          </a:p>
        </p:txBody>
      </p:sp>
      <p:sp>
        <p:nvSpPr>
          <p:cNvPr id="39" name="Google Shape;39;p3"/>
          <p:cNvSpPr/>
          <p:nvPr/>
        </p:nvSpPr>
        <p:spPr>
          <a:xfrm rot="-5400000">
            <a:off x="-1288667" y="4570273"/>
            <a:ext cx="2916000" cy="220133"/>
          </a:xfrm>
          <a:prstGeom prst="rect">
            <a:avLst/>
          </a:prstGeom>
          <a:noFill/>
          <a:ln w="9525"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INTERACCIONES</a:t>
            </a:r>
            <a:endParaRPr/>
          </a:p>
        </p:txBody>
      </p:sp>
      <p:sp>
        <p:nvSpPr>
          <p:cNvPr id="40" name="Google Shape;40;p3"/>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ienzo de Tema">
  <p:cSld name="Comienzo de Tema">
    <p:spTree>
      <p:nvGrpSpPr>
        <p:cNvPr id="1" name="Shape 55"/>
        <p:cNvGrpSpPr/>
        <p:nvPr/>
      </p:nvGrpSpPr>
      <p:grpSpPr>
        <a:xfrm>
          <a:off x="0" y="0"/>
          <a:ext cx="0" cy="0"/>
          <a:chOff x="0" y="0"/>
          <a:chExt cx="0" cy="0"/>
        </a:xfrm>
      </p:grpSpPr>
      <p:sp>
        <p:nvSpPr>
          <p:cNvPr id="56" name="Google Shape;56;p5"/>
          <p:cNvSpPr/>
          <p:nvPr/>
        </p:nvSpPr>
        <p:spPr>
          <a:xfrm>
            <a:off x="11235266" y="6637867"/>
            <a:ext cx="956733" cy="2201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O" sz="1000">
                <a:solidFill>
                  <a:schemeClr val="dk1"/>
                </a:solidFill>
                <a:latin typeface="Century Gothic"/>
                <a:ea typeface="Century Gothic"/>
                <a:cs typeface="Century Gothic"/>
                <a:sym typeface="Century Gothic"/>
              </a:rPr>
              <a:t>GPF-004-V00</a:t>
            </a:r>
            <a:endParaRPr/>
          </a:p>
        </p:txBody>
      </p:sp>
      <p:sp>
        <p:nvSpPr>
          <p:cNvPr id="57" name="Google Shape;57;p5"/>
          <p:cNvSpPr/>
          <p:nvPr/>
        </p:nvSpPr>
        <p:spPr>
          <a:xfrm>
            <a:off x="2565400" y="220139"/>
            <a:ext cx="9372600" cy="5918200"/>
          </a:xfrm>
          <a:prstGeom prst="rect">
            <a:avLst/>
          </a:prstGeom>
          <a:noFill/>
          <a:ln w="9525" cap="flat" cmpd="sng">
            <a:solidFill>
              <a:srgbClr val="0C0C0C"/>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58" name="Google Shape;58;p5"/>
          <p:cNvSpPr txBox="1">
            <a:spLocks noGrp="1"/>
          </p:cNvSpPr>
          <p:nvPr>
            <p:ph type="body" idx="1"/>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dk1"/>
              </a:buClr>
              <a:buSzPts val="1000"/>
              <a:buFont typeface="Arial"/>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
          <p:cNvSpPr txBox="1">
            <a:spLocks noGrp="1"/>
          </p:cNvSpPr>
          <p:nvPr>
            <p:ph type="body" idx="2"/>
          </p:nvPr>
        </p:nvSpPr>
        <p:spPr>
          <a:xfrm>
            <a:off x="282760" y="32223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Font typeface="Century Gothic"/>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
          <p:cNvSpPr/>
          <p:nvPr/>
        </p:nvSpPr>
        <p:spPr>
          <a:xfrm rot="-5400000">
            <a:off x="-1288667" y="1568073"/>
            <a:ext cx="2916000" cy="220133"/>
          </a:xfrm>
          <a:prstGeom prst="rect">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IMÁGENES</a:t>
            </a:r>
            <a:endParaRPr/>
          </a:p>
        </p:txBody>
      </p:sp>
      <p:sp>
        <p:nvSpPr>
          <p:cNvPr id="64" name="Google Shape;64;p5"/>
          <p:cNvSpPr/>
          <p:nvPr/>
        </p:nvSpPr>
        <p:spPr>
          <a:xfrm rot="-5400000">
            <a:off x="-1288667" y="4570273"/>
            <a:ext cx="2916000" cy="220133"/>
          </a:xfrm>
          <a:prstGeom prst="rect">
            <a:avLst/>
          </a:prstGeom>
          <a:noFill/>
          <a:ln w="9525"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INTERACCIONES</a:t>
            </a:r>
            <a:endParaRPr/>
          </a:p>
        </p:txBody>
      </p:sp>
      <p:sp>
        <p:nvSpPr>
          <p:cNvPr id="65" name="Google Shape;65;p5"/>
          <p:cNvSpPr txBox="1">
            <a:spLocks noGrp="1"/>
          </p:cNvSpPr>
          <p:nvPr>
            <p:ph type="body" idx="6"/>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
          <p:cNvSpPr txBox="1">
            <a:spLocks noGrp="1"/>
          </p:cNvSpPr>
          <p:nvPr>
            <p:ph type="title"/>
          </p:nvPr>
        </p:nvSpPr>
        <p:spPr>
          <a:xfrm>
            <a:off x="3115733" y="1575858"/>
            <a:ext cx="827193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
          <p:cNvSpPr txBox="1">
            <a:spLocks noGrp="1"/>
          </p:cNvSpPr>
          <p:nvPr>
            <p:ph type="body" idx="7"/>
          </p:nvPr>
        </p:nvSpPr>
        <p:spPr>
          <a:xfrm>
            <a:off x="3116791" y="3047465"/>
            <a:ext cx="8270875" cy="12096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a">
  <p:cSld name="Capa">
    <p:spTree>
      <p:nvGrpSpPr>
        <p:cNvPr id="1" name="Shape 68"/>
        <p:cNvGrpSpPr/>
        <p:nvPr/>
      </p:nvGrpSpPr>
      <p:grpSpPr>
        <a:xfrm>
          <a:off x="0" y="0"/>
          <a:ext cx="0" cy="0"/>
          <a:chOff x="0" y="0"/>
          <a:chExt cx="0" cy="0"/>
        </a:xfrm>
      </p:grpSpPr>
      <p:sp>
        <p:nvSpPr>
          <p:cNvPr id="69" name="Google Shape;69;p6"/>
          <p:cNvSpPr/>
          <p:nvPr/>
        </p:nvSpPr>
        <p:spPr>
          <a:xfrm>
            <a:off x="4761400" y="325437"/>
            <a:ext cx="7084614" cy="5707068"/>
          </a:xfrm>
          <a:prstGeom prst="rect">
            <a:avLst/>
          </a:prstGeom>
          <a:noFill/>
          <a:ln w="127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0" name="Google Shape;70;p6"/>
          <p:cNvSpPr txBox="1">
            <a:spLocks noGrp="1"/>
          </p:cNvSpPr>
          <p:nvPr>
            <p:ph type="body" idx="1"/>
          </p:nvPr>
        </p:nvSpPr>
        <p:spPr>
          <a:xfrm>
            <a:off x="4761400" y="325972"/>
            <a:ext cx="7084614" cy="5706533"/>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000"/>
              <a:buNone/>
              <a:defRPr sz="20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6"/>
          <p:cNvSpPr txBox="1">
            <a:spLocks noGrp="1"/>
          </p:cNvSpPr>
          <p:nvPr>
            <p:ph type="body" idx="2"/>
          </p:nvPr>
        </p:nvSpPr>
        <p:spPr>
          <a:xfrm>
            <a:off x="27940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dk1"/>
              </a:buClr>
              <a:buSzPts val="1000"/>
              <a:buFont typeface="Arial"/>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6"/>
          <p:cNvSpPr txBox="1">
            <a:spLocks noGrp="1"/>
          </p:cNvSpPr>
          <p:nvPr>
            <p:ph type="body" idx="3"/>
          </p:nvPr>
        </p:nvSpPr>
        <p:spPr>
          <a:xfrm>
            <a:off x="279400" y="32223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Font typeface="Century Gothic"/>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6"/>
          <p:cNvSpPr txBox="1">
            <a:spLocks noGrp="1"/>
          </p:cNvSpPr>
          <p:nvPr>
            <p:ph type="body" idx="4"/>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6"/>
          <p:cNvSpPr txBox="1">
            <a:spLocks noGrp="1"/>
          </p:cNvSpPr>
          <p:nvPr>
            <p:ph type="body" idx="5"/>
          </p:nvPr>
        </p:nvSpPr>
        <p:spPr>
          <a:xfrm>
            <a:off x="7465506" y="6224740"/>
            <a:ext cx="13038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
          <p:cNvSpPr/>
          <p:nvPr/>
        </p:nvSpPr>
        <p:spPr>
          <a:xfrm rot="-5400000">
            <a:off x="-1288667" y="1568073"/>
            <a:ext cx="2916000" cy="220133"/>
          </a:xfrm>
          <a:prstGeom prst="rect">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IMÁGENES</a:t>
            </a:r>
            <a:endParaRPr/>
          </a:p>
        </p:txBody>
      </p:sp>
      <p:sp>
        <p:nvSpPr>
          <p:cNvPr id="76" name="Google Shape;76;p6"/>
          <p:cNvSpPr/>
          <p:nvPr/>
        </p:nvSpPr>
        <p:spPr>
          <a:xfrm rot="-5400000">
            <a:off x="-1288667" y="4570273"/>
            <a:ext cx="2916000" cy="220133"/>
          </a:xfrm>
          <a:prstGeom prst="rect">
            <a:avLst/>
          </a:prstGeom>
          <a:noFill/>
          <a:ln w="9525"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INTERACCIONES</a:t>
            </a:r>
            <a:endParaRPr/>
          </a:p>
        </p:txBody>
      </p:sp>
      <p:sp>
        <p:nvSpPr>
          <p:cNvPr id="77" name="Google Shape;77;p6"/>
          <p:cNvSpPr/>
          <p:nvPr/>
        </p:nvSpPr>
        <p:spPr>
          <a:xfrm>
            <a:off x="2565400" y="220139"/>
            <a:ext cx="9372600" cy="5918200"/>
          </a:xfrm>
          <a:prstGeom prst="rect">
            <a:avLst/>
          </a:prstGeom>
          <a:noFill/>
          <a:ln w="9525" cap="flat" cmpd="sng">
            <a:solidFill>
              <a:srgbClr val="0C0C0C"/>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8" name="Google Shape;78;p6"/>
          <p:cNvSpPr>
            <a:spLocks noGrp="1"/>
          </p:cNvSpPr>
          <p:nvPr>
            <p:ph type="pic" idx="6"/>
          </p:nvPr>
        </p:nvSpPr>
        <p:spPr>
          <a:xfrm>
            <a:off x="2695575" y="325437"/>
            <a:ext cx="1973839" cy="152029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6"/>
          <p:cNvSpPr txBox="1">
            <a:spLocks noGrp="1"/>
          </p:cNvSpPr>
          <p:nvPr>
            <p:ph type="body" idx="7"/>
          </p:nvPr>
        </p:nvSpPr>
        <p:spPr>
          <a:xfrm>
            <a:off x="10634133" y="6224740"/>
            <a:ext cx="13038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
          <p:cNvSpPr/>
          <p:nvPr/>
        </p:nvSpPr>
        <p:spPr>
          <a:xfrm>
            <a:off x="11235266" y="6637867"/>
            <a:ext cx="956733" cy="2201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O" sz="1000">
                <a:solidFill>
                  <a:schemeClr val="dk1"/>
                </a:solidFill>
                <a:latin typeface="Century Gothic"/>
                <a:ea typeface="Century Gothic"/>
                <a:cs typeface="Century Gothic"/>
                <a:sym typeface="Century Gothic"/>
              </a:rPr>
              <a:t>GPF-004-V00</a:t>
            </a:r>
            <a:endParaRPr/>
          </a:p>
        </p:txBody>
      </p:sp>
      <p:sp>
        <p:nvSpPr>
          <p:cNvPr id="81" name="Google Shape;81;p6"/>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dad Practica">
  <p:cSld name="Actividad Practica">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2658532" y="321733"/>
            <a:ext cx="2952000" cy="1270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7"/>
          <p:cNvSpPr txBox="1">
            <a:spLocks noGrp="1"/>
          </p:cNvSpPr>
          <p:nvPr>
            <p:ph type="body" idx="1"/>
          </p:nvPr>
        </p:nvSpPr>
        <p:spPr>
          <a:xfrm>
            <a:off x="2658532" y="1680628"/>
            <a:ext cx="2952000" cy="24145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7"/>
          <p:cNvSpPr/>
          <p:nvPr/>
        </p:nvSpPr>
        <p:spPr>
          <a:xfrm>
            <a:off x="11235266" y="6637867"/>
            <a:ext cx="956733" cy="2201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O" sz="1000">
                <a:solidFill>
                  <a:schemeClr val="dk1"/>
                </a:solidFill>
                <a:latin typeface="Century Gothic"/>
                <a:ea typeface="Century Gothic"/>
                <a:cs typeface="Century Gothic"/>
                <a:sym typeface="Century Gothic"/>
              </a:rPr>
              <a:t>GPF-004-V00</a:t>
            </a:r>
            <a:endParaRPr/>
          </a:p>
        </p:txBody>
      </p:sp>
      <p:sp>
        <p:nvSpPr>
          <p:cNvPr id="86" name="Google Shape;86;p7"/>
          <p:cNvSpPr/>
          <p:nvPr/>
        </p:nvSpPr>
        <p:spPr>
          <a:xfrm>
            <a:off x="2565400" y="220139"/>
            <a:ext cx="9372600" cy="5918200"/>
          </a:xfrm>
          <a:prstGeom prst="rect">
            <a:avLst/>
          </a:prstGeom>
          <a:noFill/>
          <a:ln w="9525" cap="flat" cmpd="sng">
            <a:solidFill>
              <a:srgbClr val="0C0C0C"/>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7" name="Google Shape;87;p7"/>
          <p:cNvSpPr txBox="1">
            <a:spLocks noGrp="1"/>
          </p:cNvSpPr>
          <p:nvPr>
            <p:ph type="body" idx="2"/>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dk1"/>
              </a:buClr>
              <a:buSzPts val="1000"/>
              <a:buFont typeface="Arial"/>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
          <p:cNvSpPr txBox="1">
            <a:spLocks noGrp="1"/>
          </p:cNvSpPr>
          <p:nvPr>
            <p:ph type="body" idx="3"/>
          </p:nvPr>
        </p:nvSpPr>
        <p:spPr>
          <a:xfrm>
            <a:off x="282760" y="32223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Font typeface="Century Gothic"/>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7"/>
          <p:cNvSpPr txBox="1">
            <a:spLocks noGrp="1"/>
          </p:cNvSpPr>
          <p:nvPr>
            <p:ph type="body" idx="4"/>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7"/>
          <p:cNvSpPr txBox="1">
            <a:spLocks noGrp="1"/>
          </p:cNvSpPr>
          <p:nvPr>
            <p:ph type="body" idx="5"/>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7"/>
          <p:cNvSpPr txBox="1">
            <a:spLocks noGrp="1"/>
          </p:cNvSpPr>
          <p:nvPr>
            <p:ph type="body" idx="6"/>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7"/>
          <p:cNvSpPr/>
          <p:nvPr/>
        </p:nvSpPr>
        <p:spPr>
          <a:xfrm rot="-5400000">
            <a:off x="-1288667" y="1568073"/>
            <a:ext cx="2916000" cy="220133"/>
          </a:xfrm>
          <a:prstGeom prst="rect">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IMÁGENES</a:t>
            </a:r>
            <a:endParaRPr/>
          </a:p>
        </p:txBody>
      </p:sp>
      <p:sp>
        <p:nvSpPr>
          <p:cNvPr id="93" name="Google Shape;93;p7"/>
          <p:cNvSpPr/>
          <p:nvPr/>
        </p:nvSpPr>
        <p:spPr>
          <a:xfrm rot="-5400000">
            <a:off x="-1288667" y="4570273"/>
            <a:ext cx="2916000" cy="220133"/>
          </a:xfrm>
          <a:prstGeom prst="rect">
            <a:avLst/>
          </a:prstGeom>
          <a:noFill/>
          <a:ln w="9525"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INTERACCIONES</a:t>
            </a:r>
            <a:endParaRPr/>
          </a:p>
        </p:txBody>
      </p:sp>
      <p:sp>
        <p:nvSpPr>
          <p:cNvPr id="94" name="Google Shape;94;p7"/>
          <p:cNvSpPr txBox="1">
            <a:spLocks noGrp="1"/>
          </p:cNvSpPr>
          <p:nvPr>
            <p:ph type="body" idx="7"/>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000"/>
              <a:buNone/>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7"/>
          <p:cNvSpPr txBox="1">
            <a:spLocks noGrp="1"/>
          </p:cNvSpPr>
          <p:nvPr>
            <p:ph type="body" idx="8"/>
          </p:nvPr>
        </p:nvSpPr>
        <p:spPr>
          <a:xfrm>
            <a:off x="2658532" y="4439348"/>
            <a:ext cx="2952000" cy="1538122"/>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7"/>
          <p:cNvSpPr/>
          <p:nvPr/>
        </p:nvSpPr>
        <p:spPr>
          <a:xfrm>
            <a:off x="2658532" y="4184099"/>
            <a:ext cx="2952000" cy="240675"/>
          </a:xfrm>
          <a:prstGeom prst="rect">
            <a:avLst/>
          </a:prstGeom>
          <a:noFill/>
          <a:ln w="9525"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a:solidFill>
                  <a:schemeClr val="dk1"/>
                </a:solidFill>
                <a:latin typeface="Century Gothic"/>
                <a:ea typeface="Century Gothic"/>
                <a:cs typeface="Century Gothic"/>
                <a:sym typeface="Century Gothic"/>
              </a:rPr>
              <a:t>RESPUESTAS CORRECTAS</a:t>
            </a:r>
            <a:endParaRPr/>
          </a:p>
        </p:txBody>
      </p:sp>
      <p:sp>
        <p:nvSpPr>
          <p:cNvPr id="97" name="Google Shape;97;p7"/>
          <p:cNvSpPr txBox="1">
            <a:spLocks noGrp="1"/>
          </p:cNvSpPr>
          <p:nvPr>
            <p:ph type="body" idx="9"/>
          </p:nvPr>
        </p:nvSpPr>
        <p:spPr>
          <a:xfrm>
            <a:off x="5697538" y="321733"/>
            <a:ext cx="6138862" cy="5655737"/>
          </a:xfrm>
          <a:prstGeom prst="rect">
            <a:avLst/>
          </a:prstGeom>
          <a:noFill/>
          <a:ln w="9525" cap="flat" cmpd="sng">
            <a:solidFill>
              <a:schemeClr val="dk1"/>
            </a:solidFill>
            <a:prstDash val="lgDash"/>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8" Type="http://schemas.openxmlformats.org/officeDocument/2006/relationships/image" Target="../media/image8.svg" /><Relationship Id="rId13" Type="http://schemas.openxmlformats.org/officeDocument/2006/relationships/image" Target="../media/image13.png" /><Relationship Id="rId3" Type="http://schemas.openxmlformats.org/officeDocument/2006/relationships/image" Target="../media/image3.png" /><Relationship Id="rId7" Type="http://schemas.openxmlformats.org/officeDocument/2006/relationships/image" Target="../media/image7.png" /><Relationship Id="rId12" Type="http://schemas.openxmlformats.org/officeDocument/2006/relationships/image" Target="../media/image12.svg" /><Relationship Id="rId17" Type="http://schemas.openxmlformats.org/officeDocument/2006/relationships/image" Target="../media/image17.png" /><Relationship Id="rId2" Type="http://schemas.openxmlformats.org/officeDocument/2006/relationships/notesSlide" Target="../notesSlides/notesSlide4.xml" /><Relationship Id="rId16" Type="http://schemas.openxmlformats.org/officeDocument/2006/relationships/image" Target="../media/image16.svg" /><Relationship Id="rId1" Type="http://schemas.openxmlformats.org/officeDocument/2006/relationships/slideLayout" Target="../slideLayouts/slideLayout2.xml" /><Relationship Id="rId6" Type="http://schemas.openxmlformats.org/officeDocument/2006/relationships/image" Target="../media/image6.svg" /><Relationship Id="rId11" Type="http://schemas.openxmlformats.org/officeDocument/2006/relationships/image" Target="../media/image11.png" /><Relationship Id="rId5" Type="http://schemas.openxmlformats.org/officeDocument/2006/relationships/image" Target="../media/image5.png" /><Relationship Id="rId15" Type="http://schemas.openxmlformats.org/officeDocument/2006/relationships/image" Target="../media/image15.png" /><Relationship Id="rId10" Type="http://schemas.openxmlformats.org/officeDocument/2006/relationships/image" Target="../media/image10.svg" /><Relationship Id="rId4" Type="http://schemas.openxmlformats.org/officeDocument/2006/relationships/image" Target="../media/image4.svg" /><Relationship Id="rId9" Type="http://schemas.openxmlformats.org/officeDocument/2006/relationships/image" Target="../media/image9.png" /><Relationship Id="rId14" Type="http://schemas.openxmlformats.org/officeDocument/2006/relationships/image" Target="../media/image14.svg" /></Relationships>
</file>

<file path=ppt/slides/_rels/slide5.xml.rels><?xml version="1.0" encoding="UTF-8" standalone="yes"?>
<Relationships xmlns="http://schemas.openxmlformats.org/package/2006/relationships"><Relationship Id="rId3" Type="http://schemas.openxmlformats.org/officeDocument/2006/relationships/image" Target="../media/image19.svg" /><Relationship Id="rId2" Type="http://schemas.openxmlformats.org/officeDocument/2006/relationships/image" Target="../media/image18.png" /><Relationship Id="rId1" Type="http://schemas.openxmlformats.org/officeDocument/2006/relationships/slideLayout" Target="../slideLayouts/slideLayout2.xml" /><Relationship Id="rId6" Type="http://schemas.openxmlformats.org/officeDocument/2006/relationships/image" Target="../media/image20.png" /><Relationship Id="rId5" Type="http://schemas.openxmlformats.org/officeDocument/2006/relationships/image" Target="../media/image8.svg"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23.svg" /><Relationship Id="rId4" Type="http://schemas.openxmlformats.org/officeDocument/2006/relationships/image" Target="../media/image22.png" /></Relationships>
</file>

<file path=ppt/slides/_rels/slide7.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26.svg" /><Relationship Id="rId4" Type="http://schemas.openxmlformats.org/officeDocument/2006/relationships/image" Target="../media/image25.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04" name="Google Shape;104;p8"/>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05" name="Google Shape;105;p8"/>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06" name="Google Shape;106;p8"/>
          <p:cNvSpPr txBox="1">
            <a:spLocks noGrp="1"/>
          </p:cNvSpPr>
          <p:nvPr>
            <p:ph type="body" idx="7"/>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07" name="Google Shape;107;p8"/>
          <p:cNvSpPr txBox="1">
            <a:spLocks noGrp="1"/>
          </p:cNvSpPr>
          <p:nvPr>
            <p:ph type="body" idx="8"/>
          </p:nvPr>
        </p:nvSpPr>
        <p:spPr>
          <a:xfrm>
            <a:off x="10710172" y="5917512"/>
            <a:ext cx="1219201" cy="2127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1400"/>
              <a:buNone/>
            </a:pPr>
            <a:endParaRPr/>
          </a:p>
        </p:txBody>
      </p:sp>
      <p:sp>
        <p:nvSpPr>
          <p:cNvPr id="108" name="Google Shape;108;p8"/>
          <p:cNvSpPr txBox="1"/>
          <p:nvPr/>
        </p:nvSpPr>
        <p:spPr>
          <a:xfrm>
            <a:off x="2887133" y="395619"/>
            <a:ext cx="89154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0" i="0" u="none" strike="noStrike" cap="none" dirty="0">
                <a:solidFill>
                  <a:srgbClr val="C00000"/>
                </a:solidFill>
                <a:latin typeface="Century Gothic"/>
                <a:ea typeface="Century Gothic"/>
                <a:cs typeface="Century Gothic"/>
                <a:sym typeface="Century Gothic"/>
              </a:rPr>
              <a:t>Uso de doxiciclina en el manejo de enfermedades de transmisión sexual (ETS)</a:t>
            </a:r>
            <a:endParaRPr sz="2400" b="1" i="0" u="none" strike="noStrike" cap="none" dirty="0">
              <a:solidFill>
                <a:schemeClr val="accent1"/>
              </a:solidFill>
              <a:latin typeface="Century Gothic"/>
              <a:ea typeface="Century Gothic"/>
              <a:cs typeface="Century Gothic"/>
              <a:sym typeface="Century Gothic"/>
            </a:endParaRPr>
          </a:p>
        </p:txBody>
      </p:sp>
      <p:sp>
        <p:nvSpPr>
          <p:cNvPr id="109" name="Google Shape;109;p8" descr="Reuma, artritis y artrosis. ¿Es lo mismo? | Eugenia Miranda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10" name="Google Shape;110;p8"/>
          <p:cNvSpPr txBox="1">
            <a:spLocks noGrp="1"/>
          </p:cNvSpPr>
          <p:nvPr>
            <p:ph type="body" idx="1"/>
          </p:nvPr>
        </p:nvSpPr>
        <p:spPr>
          <a:xfrm>
            <a:off x="27940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000"/>
              <a:buFont typeface="Arial"/>
              <a:buNone/>
            </a:pPr>
            <a:endParaRPr/>
          </a:p>
        </p:txBody>
      </p:sp>
      <p:pic>
        <p:nvPicPr>
          <p:cNvPr id="1026" name="Picture 2" descr="ETS - ¿Conoces el riesgo de las enfermedades de transmisión sexual?">
            <a:extLst>
              <a:ext uri="{FF2B5EF4-FFF2-40B4-BE49-F238E27FC236}">
                <a16:creationId xmlns:a16="http://schemas.microsoft.com/office/drawing/2014/main" id="{4D406B1C-33F1-49AC-B539-70BBEFAC9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799" y="188346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body" idx="1"/>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000"/>
              <a:buFont typeface="Arial"/>
              <a:buNone/>
            </a:pPr>
            <a:endParaRPr/>
          </a:p>
        </p:txBody>
      </p:sp>
      <p:sp>
        <p:nvSpPr>
          <p:cNvPr id="118" name="Google Shape;118;p9"/>
          <p:cNvSpPr txBox="1">
            <a:spLocks noGrp="1"/>
          </p:cNvSpPr>
          <p:nvPr>
            <p:ph type="body" idx="2"/>
          </p:nvPr>
        </p:nvSpPr>
        <p:spPr>
          <a:xfrm>
            <a:off x="282760" y="32223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Font typeface="Century Gothic"/>
              <a:buNone/>
            </a:pPr>
            <a:endParaRPr/>
          </a:p>
        </p:txBody>
      </p:sp>
      <p:sp>
        <p:nvSpPr>
          <p:cNvPr id="119" name="Google Shape;119;p9"/>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20" name="Google Shape;120;p9"/>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21" name="Google Shape;121;p9"/>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22" name="Google Shape;122;p9"/>
          <p:cNvSpPr txBox="1">
            <a:spLocks noGrp="1"/>
          </p:cNvSpPr>
          <p:nvPr>
            <p:ph type="body" idx="6"/>
          </p:nvPr>
        </p:nvSpPr>
        <p:spPr>
          <a:xfrm>
            <a:off x="2675731" y="313798"/>
            <a:ext cx="9151938" cy="66670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4000"/>
              <a:buNone/>
            </a:pPr>
            <a:r>
              <a:rPr lang="es-CO" sz="4000" dirty="0">
                <a:solidFill>
                  <a:srgbClr val="C00000"/>
                </a:solidFill>
              </a:rPr>
              <a:t>Objetivo</a:t>
            </a:r>
            <a:endParaRPr sz="4000" dirty="0">
              <a:solidFill>
                <a:srgbClr val="C00000"/>
              </a:solidFill>
            </a:endParaRPr>
          </a:p>
        </p:txBody>
      </p:sp>
      <p:sp>
        <p:nvSpPr>
          <p:cNvPr id="123" name="Google Shape;123;p9"/>
          <p:cNvSpPr txBox="1">
            <a:spLocks noGrp="1"/>
          </p:cNvSpPr>
          <p:nvPr>
            <p:ph type="body" idx="7"/>
          </p:nvPr>
        </p:nvSpPr>
        <p:spPr>
          <a:xfrm>
            <a:off x="2675730" y="1363663"/>
            <a:ext cx="9151939" cy="46646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None/>
            </a:pPr>
            <a:r>
              <a:rPr lang="es-ES" sz="3600" dirty="0"/>
              <a:t>Revisar las indicaciones de la doxiciclina en el tratamiento de las enfermedades de transmisión sexual  </a:t>
            </a:r>
            <a:endParaRPr sz="3600" dirty="0"/>
          </a:p>
        </p:txBody>
      </p:sp>
      <p:sp>
        <p:nvSpPr>
          <p:cNvPr id="124" name="Google Shape;124;p9"/>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0"/>
          <p:cNvGrpSpPr/>
          <p:nvPr/>
        </p:nvGrpSpPr>
        <p:grpSpPr>
          <a:xfrm>
            <a:off x="2940756" y="1398459"/>
            <a:ext cx="8472358" cy="4320504"/>
            <a:chOff x="0" y="50352"/>
            <a:chExt cx="8472358" cy="4320504"/>
          </a:xfrm>
        </p:grpSpPr>
        <p:sp>
          <p:nvSpPr>
            <p:cNvPr id="131" name="Google Shape;131;p10"/>
            <p:cNvSpPr/>
            <p:nvPr/>
          </p:nvSpPr>
          <p:spPr>
            <a:xfrm>
              <a:off x="0" y="457728"/>
              <a:ext cx="8472358" cy="579600"/>
            </a:xfrm>
            <a:prstGeom prst="rect">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2" name="Google Shape;132;p10"/>
            <p:cNvSpPr/>
            <p:nvPr/>
          </p:nvSpPr>
          <p:spPr>
            <a:xfrm>
              <a:off x="423617" y="50352"/>
              <a:ext cx="7176087" cy="746856"/>
            </a:xfrm>
            <a:prstGeom prst="roundRect">
              <a:avLst>
                <a:gd name="adj" fmla="val 16667"/>
              </a:avLst>
            </a:prstGeom>
            <a:solidFill>
              <a:schemeClr val="lt1"/>
            </a:solidFill>
            <a:ln w="1905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 name="Google Shape;133;p10"/>
            <p:cNvSpPr txBox="1"/>
            <p:nvPr/>
          </p:nvSpPr>
          <p:spPr>
            <a:xfrm>
              <a:off x="460076" y="86811"/>
              <a:ext cx="7103169" cy="673938"/>
            </a:xfrm>
            <a:prstGeom prst="rect">
              <a:avLst/>
            </a:prstGeom>
            <a:noFill/>
            <a:ln>
              <a:noFill/>
            </a:ln>
          </p:spPr>
          <p:txBody>
            <a:bodyPr spcFirstLastPara="1" wrap="square" lIns="224150" tIns="0" rIns="22415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s-CO" sz="2000" dirty="0">
                  <a:solidFill>
                    <a:schemeClr val="dk1"/>
                  </a:solidFill>
                  <a:latin typeface="Century Gothic"/>
                  <a:ea typeface="Century Gothic"/>
                  <a:cs typeface="Century Gothic"/>
                  <a:sym typeface="Century Gothic"/>
                </a:rPr>
                <a:t>Tetraciclina de segunda generación, con efecto bacteriostático</a:t>
              </a:r>
              <a:endParaRPr sz="2000" dirty="0">
                <a:solidFill>
                  <a:schemeClr val="dk1"/>
                </a:solidFill>
              </a:endParaRPr>
            </a:p>
          </p:txBody>
        </p:sp>
        <p:sp>
          <p:nvSpPr>
            <p:cNvPr id="134" name="Google Shape;134;p10"/>
            <p:cNvSpPr/>
            <p:nvPr/>
          </p:nvSpPr>
          <p:spPr>
            <a:xfrm>
              <a:off x="0" y="1568904"/>
              <a:ext cx="8472358" cy="579600"/>
            </a:xfrm>
            <a:prstGeom prst="rect">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 name="Google Shape;135;p10"/>
            <p:cNvSpPr/>
            <p:nvPr/>
          </p:nvSpPr>
          <p:spPr>
            <a:xfrm>
              <a:off x="423617" y="1161528"/>
              <a:ext cx="7176087" cy="746856"/>
            </a:xfrm>
            <a:prstGeom prst="roundRect">
              <a:avLst>
                <a:gd name="adj" fmla="val 16667"/>
              </a:avLst>
            </a:prstGeom>
            <a:solidFill>
              <a:schemeClr val="lt1"/>
            </a:solidFill>
            <a:ln w="1905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 name="Google Shape;136;p10"/>
            <p:cNvSpPr txBox="1"/>
            <p:nvPr/>
          </p:nvSpPr>
          <p:spPr>
            <a:xfrm>
              <a:off x="460076" y="1197987"/>
              <a:ext cx="7103169" cy="673938"/>
            </a:xfrm>
            <a:prstGeom prst="rect">
              <a:avLst/>
            </a:prstGeom>
            <a:noFill/>
            <a:ln>
              <a:noFill/>
            </a:ln>
          </p:spPr>
          <p:txBody>
            <a:bodyPr spcFirstLastPara="1" wrap="square" lIns="224150" tIns="0" rIns="22415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s-CO" sz="2000" dirty="0">
                  <a:solidFill>
                    <a:schemeClr val="dk1"/>
                  </a:solidFill>
                  <a:latin typeface="Century Gothic"/>
                  <a:sym typeface="Century Gothic"/>
                </a:rPr>
                <a:t>Afecta al interferir con la síntesis de proteínas ya que se une a la subunidad 30s del ribosoma</a:t>
              </a:r>
              <a:endParaRPr sz="2000" dirty="0">
                <a:solidFill>
                  <a:schemeClr val="dk1"/>
                </a:solidFill>
              </a:endParaRPr>
            </a:p>
          </p:txBody>
        </p:sp>
        <p:sp>
          <p:nvSpPr>
            <p:cNvPr id="137" name="Google Shape;137;p10"/>
            <p:cNvSpPr/>
            <p:nvPr/>
          </p:nvSpPr>
          <p:spPr>
            <a:xfrm>
              <a:off x="0" y="2680080"/>
              <a:ext cx="8472358" cy="579600"/>
            </a:xfrm>
            <a:prstGeom prst="rect">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 name="Google Shape;138;p10"/>
            <p:cNvSpPr/>
            <p:nvPr/>
          </p:nvSpPr>
          <p:spPr>
            <a:xfrm>
              <a:off x="423617" y="2272704"/>
              <a:ext cx="7176087" cy="746856"/>
            </a:xfrm>
            <a:prstGeom prst="roundRect">
              <a:avLst>
                <a:gd name="adj" fmla="val 16667"/>
              </a:avLst>
            </a:prstGeom>
            <a:solidFill>
              <a:schemeClr val="lt1"/>
            </a:solidFill>
            <a:ln w="1905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9" name="Google Shape;139;p10"/>
            <p:cNvSpPr txBox="1"/>
            <p:nvPr/>
          </p:nvSpPr>
          <p:spPr>
            <a:xfrm>
              <a:off x="460076" y="2309163"/>
              <a:ext cx="7103169" cy="673938"/>
            </a:xfrm>
            <a:prstGeom prst="rect">
              <a:avLst/>
            </a:prstGeom>
            <a:noFill/>
            <a:ln>
              <a:noFill/>
            </a:ln>
          </p:spPr>
          <p:txBody>
            <a:bodyPr spcFirstLastPara="1" wrap="square" lIns="224150" tIns="0" rIns="22415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s-CO" sz="1800" dirty="0">
                  <a:solidFill>
                    <a:schemeClr val="dk1"/>
                  </a:solidFill>
                  <a:latin typeface="Century Gothic"/>
                  <a:ea typeface="Century Gothic"/>
                  <a:cs typeface="Century Gothic"/>
                  <a:sym typeface="Century Gothic"/>
                </a:rPr>
                <a:t>Amplio espectro bacteriostático, incluyendo patógenos intracelulares y bacterias responsables de enfermedades de transmisión sexual.</a:t>
              </a:r>
              <a:endParaRPr sz="1800" dirty="0">
                <a:solidFill>
                  <a:schemeClr val="dk1"/>
                </a:solidFill>
              </a:endParaRPr>
            </a:p>
          </p:txBody>
        </p:sp>
        <p:sp>
          <p:nvSpPr>
            <p:cNvPr id="140" name="Google Shape;140;p10"/>
            <p:cNvSpPr/>
            <p:nvPr/>
          </p:nvSpPr>
          <p:spPr>
            <a:xfrm>
              <a:off x="0" y="3791256"/>
              <a:ext cx="8472358" cy="579600"/>
            </a:xfrm>
            <a:prstGeom prst="rect">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1" name="Google Shape;141;p10"/>
            <p:cNvSpPr/>
            <p:nvPr/>
          </p:nvSpPr>
          <p:spPr>
            <a:xfrm>
              <a:off x="423617" y="3383880"/>
              <a:ext cx="7176087" cy="746856"/>
            </a:xfrm>
            <a:prstGeom prst="roundRect">
              <a:avLst>
                <a:gd name="adj" fmla="val 16667"/>
              </a:avLst>
            </a:prstGeom>
            <a:solidFill>
              <a:schemeClr val="lt1"/>
            </a:solidFill>
            <a:ln w="1905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 name="Google Shape;142;p10"/>
            <p:cNvSpPr txBox="1"/>
            <p:nvPr/>
          </p:nvSpPr>
          <p:spPr>
            <a:xfrm>
              <a:off x="460076" y="3420339"/>
              <a:ext cx="7103169" cy="673938"/>
            </a:xfrm>
            <a:prstGeom prst="rect">
              <a:avLst/>
            </a:prstGeom>
            <a:noFill/>
            <a:ln>
              <a:noFill/>
            </a:ln>
          </p:spPr>
          <p:txBody>
            <a:bodyPr spcFirstLastPara="1" wrap="square" lIns="224150" tIns="0" rIns="22415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s-CO" sz="2000" dirty="0">
                  <a:solidFill>
                    <a:schemeClr val="dk1"/>
                  </a:solidFill>
                  <a:latin typeface="Century Gothic"/>
                  <a:ea typeface="Century Gothic"/>
                  <a:cs typeface="Century Gothic"/>
                  <a:sym typeface="Century Gothic"/>
                </a:rPr>
                <a:t>Tiene una alta biodisponibilidad y una buena penetración en tejidos y fluidos.</a:t>
              </a:r>
              <a:endParaRPr sz="2000" dirty="0">
                <a:solidFill>
                  <a:schemeClr val="dk1"/>
                </a:solidFill>
              </a:endParaRPr>
            </a:p>
          </p:txBody>
        </p:sp>
      </p:grpSp>
      <p:sp>
        <p:nvSpPr>
          <p:cNvPr id="143" name="Google Shape;143;p10"/>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44" name="Google Shape;144;p10"/>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45" name="Google Shape;145;p10"/>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46" name="Google Shape;146;p10"/>
          <p:cNvSpPr txBox="1">
            <a:spLocks noGrp="1"/>
          </p:cNvSpPr>
          <p:nvPr>
            <p:ph type="body" idx="6"/>
          </p:nvPr>
        </p:nvSpPr>
        <p:spPr>
          <a:xfrm>
            <a:off x="2675731" y="313798"/>
            <a:ext cx="9151938" cy="5838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2800"/>
              <a:buNone/>
            </a:pPr>
            <a:r>
              <a:rPr lang="es-CO" sz="2800" dirty="0">
                <a:solidFill>
                  <a:srgbClr val="C00000"/>
                </a:solidFill>
              </a:rPr>
              <a:t>¿Qué es la </a:t>
            </a:r>
            <a:r>
              <a:rPr lang="es-CO" sz="2800">
                <a:solidFill>
                  <a:srgbClr val="C00000"/>
                </a:solidFill>
              </a:rPr>
              <a:t>doxiciclina?</a:t>
            </a:r>
            <a:endParaRPr sz="2800" b="1" baseline="30000" dirty="0">
              <a:solidFill>
                <a:schemeClr val="accent1"/>
              </a:solidFill>
            </a:endParaRPr>
          </a:p>
        </p:txBody>
      </p:sp>
      <p:sp>
        <p:nvSpPr>
          <p:cNvPr id="147" name="Google Shape;147;p10"/>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48" name="Google Shape;148;p10"/>
          <p:cNvSpPr txBox="1">
            <a:spLocks noGrp="1"/>
          </p:cNvSpPr>
          <p:nvPr>
            <p:ph type="body" idx="2"/>
          </p:nvPr>
        </p:nvSpPr>
        <p:spPr>
          <a:xfrm>
            <a:off x="282575" y="3222625"/>
            <a:ext cx="2195513" cy="2916238"/>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fontScale="55000" lnSpcReduction="20000"/>
          </a:bodyPr>
          <a:lstStyle/>
          <a:p>
            <a:pPr marL="0" lvl="0" indent="0" algn="just" rtl="0">
              <a:lnSpc>
                <a:spcPct val="90000"/>
              </a:lnSpc>
              <a:spcBef>
                <a:spcPts val="0"/>
              </a:spcBef>
              <a:spcAft>
                <a:spcPts val="0"/>
              </a:spcAft>
              <a:buClr>
                <a:srgbClr val="000000"/>
              </a:buClr>
              <a:buSzPct val="100000"/>
            </a:pPr>
            <a:r>
              <a:rPr lang="en-US" sz="3200" b="0" i="0" dirty="0" err="1">
                <a:solidFill>
                  <a:srgbClr val="212121"/>
                </a:solidFill>
                <a:effectLst/>
                <a:latin typeface="BlinkMacSystemFont"/>
              </a:rPr>
              <a:t>Peyriere</a:t>
            </a:r>
            <a:r>
              <a:rPr lang="en-US" sz="3200" b="0" i="0" dirty="0">
                <a:solidFill>
                  <a:srgbClr val="212121"/>
                </a:solidFill>
                <a:effectLst/>
                <a:latin typeface="BlinkMacSystemFont"/>
              </a:rPr>
              <a:t>, H., </a:t>
            </a:r>
            <a:r>
              <a:rPr lang="en-US" sz="3200" b="0" i="0" dirty="0" err="1">
                <a:solidFill>
                  <a:srgbClr val="212121"/>
                </a:solidFill>
                <a:effectLst/>
                <a:latin typeface="BlinkMacSystemFont"/>
              </a:rPr>
              <a:t>Makinson</a:t>
            </a:r>
            <a:r>
              <a:rPr lang="en-US" sz="3200" b="0" i="0" dirty="0">
                <a:solidFill>
                  <a:srgbClr val="212121"/>
                </a:solidFill>
                <a:effectLst/>
                <a:latin typeface="BlinkMacSystemFont"/>
              </a:rPr>
              <a:t>, A., </a:t>
            </a:r>
            <a:r>
              <a:rPr lang="en-US" sz="3200" b="0" i="0" dirty="0" err="1">
                <a:solidFill>
                  <a:srgbClr val="212121"/>
                </a:solidFill>
                <a:effectLst/>
                <a:latin typeface="BlinkMacSystemFont"/>
              </a:rPr>
              <a:t>Marchandin</a:t>
            </a:r>
            <a:r>
              <a:rPr lang="en-US" sz="3200" b="0" i="0" dirty="0">
                <a:solidFill>
                  <a:srgbClr val="212121"/>
                </a:solidFill>
                <a:effectLst/>
                <a:latin typeface="BlinkMacSystemFont"/>
              </a:rPr>
              <a:t>, H., &amp; </a:t>
            </a:r>
            <a:r>
              <a:rPr lang="en-US" sz="3200" b="0" i="0" dirty="0" err="1">
                <a:solidFill>
                  <a:srgbClr val="212121"/>
                </a:solidFill>
                <a:effectLst/>
                <a:latin typeface="BlinkMacSystemFont"/>
              </a:rPr>
              <a:t>Reynes</a:t>
            </a:r>
            <a:r>
              <a:rPr lang="en-US" sz="3200" b="0" i="0" dirty="0">
                <a:solidFill>
                  <a:srgbClr val="212121"/>
                </a:solidFill>
                <a:effectLst/>
                <a:latin typeface="BlinkMacSystemFont"/>
              </a:rPr>
              <a:t>, J. (2018). Doxycycline in the management of sexually transmitted infections. </a:t>
            </a:r>
            <a:r>
              <a:rPr lang="en-US" sz="3200" b="0" i="1" dirty="0">
                <a:solidFill>
                  <a:srgbClr val="212121"/>
                </a:solidFill>
                <a:effectLst/>
                <a:latin typeface="BlinkMacSystemFont"/>
              </a:rPr>
              <a:t>The Journal of antimicrobial chemotherapy</a:t>
            </a:r>
            <a:r>
              <a:rPr lang="en-US" sz="3200" b="0" i="0" dirty="0">
                <a:solidFill>
                  <a:srgbClr val="212121"/>
                </a:solidFill>
                <a:effectLst/>
                <a:latin typeface="BlinkMacSystemFont"/>
              </a:rPr>
              <a:t>, </a:t>
            </a:r>
            <a:r>
              <a:rPr lang="en-US" sz="3200" b="0" i="1" dirty="0">
                <a:solidFill>
                  <a:srgbClr val="212121"/>
                </a:solidFill>
                <a:effectLst/>
                <a:latin typeface="BlinkMacSystemFont"/>
              </a:rPr>
              <a:t>73</a:t>
            </a:r>
            <a:r>
              <a:rPr lang="en-US" sz="3200" b="0" i="0" dirty="0">
                <a:solidFill>
                  <a:srgbClr val="212121"/>
                </a:solidFill>
                <a:effectLst/>
                <a:latin typeface="BlinkMacSystemFont"/>
              </a:rPr>
              <a:t>(3), 553–563. https://doi.org/10.1093/jac/dkx420</a:t>
            </a:r>
            <a:endParaRPr sz="1400" b="0" i="0" dirty="0">
              <a:solidFill>
                <a:srgbClr val="000000"/>
              </a:solidFill>
              <a:latin typeface="Arial"/>
              <a:ea typeface="Arial"/>
              <a:cs typeface="Arial"/>
              <a:sym typeface="Arial"/>
            </a:endParaRPr>
          </a:p>
        </p:txBody>
      </p:sp>
      <p:pic>
        <p:nvPicPr>
          <p:cNvPr id="1026" name="Picture 2" descr="clip_image012">
            <a:extLst>
              <a:ext uri="{FF2B5EF4-FFF2-40B4-BE49-F238E27FC236}">
                <a16:creationId xmlns:a16="http://schemas.microsoft.com/office/drawing/2014/main" id="{A6262D90-7E24-4631-8696-E592EF1C6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756642"/>
            <a:ext cx="2282825" cy="1314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body" idx="1"/>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000"/>
              <a:buFont typeface="Arial"/>
              <a:buNone/>
            </a:pPr>
            <a:r>
              <a:rPr lang="es-ES" dirty="0"/>
              <a:t>Se podrían colocar iconos para cada </a:t>
            </a:r>
            <a:r>
              <a:rPr lang="es-ES" dirty="0" err="1"/>
              <a:t>item</a:t>
            </a:r>
            <a:endParaRPr dirty="0"/>
          </a:p>
        </p:txBody>
      </p:sp>
      <p:sp>
        <p:nvSpPr>
          <p:cNvPr id="155" name="Google Shape;155;p11"/>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56" name="Google Shape;156;p11"/>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57" name="Google Shape;157;p11"/>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58" name="Google Shape;158;p11"/>
          <p:cNvSpPr txBox="1">
            <a:spLocks noGrp="1"/>
          </p:cNvSpPr>
          <p:nvPr>
            <p:ph type="body" idx="6"/>
          </p:nvPr>
        </p:nvSpPr>
        <p:spPr>
          <a:xfrm>
            <a:off x="2675731" y="313797"/>
            <a:ext cx="9151938" cy="9731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None/>
            </a:pPr>
            <a:r>
              <a:rPr lang="es-CO" sz="3200" dirty="0">
                <a:solidFill>
                  <a:srgbClr val="C00000"/>
                </a:solidFill>
              </a:rPr>
              <a:t>Farmacocinética de la doxiciclina</a:t>
            </a:r>
            <a:endParaRPr dirty="0"/>
          </a:p>
        </p:txBody>
      </p:sp>
      <p:sp>
        <p:nvSpPr>
          <p:cNvPr id="159" name="Google Shape;159;p11"/>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69" name="Google Shape;169;p11"/>
          <p:cNvSpPr txBox="1">
            <a:spLocks noGrp="1"/>
          </p:cNvSpPr>
          <p:nvPr>
            <p:ph type="body" idx="2"/>
          </p:nvPr>
        </p:nvSpPr>
        <p:spPr>
          <a:xfrm>
            <a:off x="282575" y="3222625"/>
            <a:ext cx="2195513" cy="2916238"/>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fontScale="47500" lnSpcReduction="20000"/>
          </a:bodyPr>
          <a:lstStyle/>
          <a:p>
            <a:pPr marL="228600" lvl="0" indent="-228600" algn="just" rtl="0">
              <a:lnSpc>
                <a:spcPct val="90000"/>
              </a:lnSpc>
              <a:spcBef>
                <a:spcPts val="0"/>
              </a:spcBef>
              <a:spcAft>
                <a:spcPts val="0"/>
              </a:spcAft>
              <a:buClr>
                <a:srgbClr val="000000"/>
              </a:buClr>
              <a:buSzPct val="100000"/>
              <a:buFont typeface="Century Gothic"/>
              <a:buAutoNum type="arabicPeriod"/>
            </a:pPr>
            <a:r>
              <a:rPr lang="en-US" sz="3200" b="0" i="0" dirty="0" err="1">
                <a:solidFill>
                  <a:srgbClr val="212121"/>
                </a:solidFill>
                <a:effectLst/>
                <a:latin typeface="BlinkMacSystemFont"/>
              </a:rPr>
              <a:t>Peyriere</a:t>
            </a:r>
            <a:r>
              <a:rPr lang="en-US" sz="3200" b="0" i="0" dirty="0">
                <a:solidFill>
                  <a:srgbClr val="212121"/>
                </a:solidFill>
                <a:effectLst/>
                <a:latin typeface="BlinkMacSystemFont"/>
              </a:rPr>
              <a:t>, H., </a:t>
            </a:r>
            <a:r>
              <a:rPr lang="en-US" sz="3200" b="0" i="0" dirty="0" err="1">
                <a:solidFill>
                  <a:srgbClr val="212121"/>
                </a:solidFill>
                <a:effectLst/>
                <a:latin typeface="BlinkMacSystemFont"/>
              </a:rPr>
              <a:t>Makinson</a:t>
            </a:r>
            <a:r>
              <a:rPr lang="en-US" sz="3200" b="0" i="0" dirty="0">
                <a:solidFill>
                  <a:srgbClr val="212121"/>
                </a:solidFill>
                <a:effectLst/>
                <a:latin typeface="BlinkMacSystemFont"/>
              </a:rPr>
              <a:t>, A., </a:t>
            </a:r>
            <a:r>
              <a:rPr lang="en-US" sz="3200" b="0" i="0" dirty="0" err="1">
                <a:solidFill>
                  <a:srgbClr val="212121"/>
                </a:solidFill>
                <a:effectLst/>
                <a:latin typeface="BlinkMacSystemFont"/>
              </a:rPr>
              <a:t>Marchandin</a:t>
            </a:r>
            <a:r>
              <a:rPr lang="en-US" sz="3200" b="0" i="0" dirty="0">
                <a:solidFill>
                  <a:srgbClr val="212121"/>
                </a:solidFill>
                <a:effectLst/>
                <a:latin typeface="BlinkMacSystemFont"/>
              </a:rPr>
              <a:t>, H., &amp; </a:t>
            </a:r>
            <a:r>
              <a:rPr lang="en-US" sz="3200" b="0" i="0" dirty="0" err="1">
                <a:solidFill>
                  <a:srgbClr val="212121"/>
                </a:solidFill>
                <a:effectLst/>
                <a:latin typeface="BlinkMacSystemFont"/>
              </a:rPr>
              <a:t>Reynes</a:t>
            </a:r>
            <a:r>
              <a:rPr lang="en-US" sz="3200" b="0" i="0" dirty="0">
                <a:solidFill>
                  <a:srgbClr val="212121"/>
                </a:solidFill>
                <a:effectLst/>
                <a:latin typeface="BlinkMacSystemFont"/>
              </a:rPr>
              <a:t>, J. (2018). Doxycycline in the management of sexually transmitted infections. </a:t>
            </a:r>
            <a:r>
              <a:rPr lang="en-US" sz="3200" b="0" i="1" dirty="0">
                <a:solidFill>
                  <a:srgbClr val="212121"/>
                </a:solidFill>
                <a:effectLst/>
                <a:latin typeface="BlinkMacSystemFont"/>
              </a:rPr>
              <a:t>The Journal of antimicrobial chemotherapy</a:t>
            </a:r>
            <a:r>
              <a:rPr lang="en-US" sz="3200" b="0" i="0" dirty="0">
                <a:solidFill>
                  <a:srgbClr val="212121"/>
                </a:solidFill>
                <a:effectLst/>
                <a:latin typeface="BlinkMacSystemFont"/>
              </a:rPr>
              <a:t>, </a:t>
            </a:r>
            <a:r>
              <a:rPr lang="en-US" sz="3200" b="0" i="1" dirty="0">
                <a:solidFill>
                  <a:srgbClr val="212121"/>
                </a:solidFill>
                <a:effectLst/>
                <a:latin typeface="BlinkMacSystemFont"/>
              </a:rPr>
              <a:t>73</a:t>
            </a:r>
            <a:r>
              <a:rPr lang="en-US" sz="3200" b="0" i="0" dirty="0">
                <a:solidFill>
                  <a:srgbClr val="212121"/>
                </a:solidFill>
                <a:effectLst/>
                <a:latin typeface="BlinkMacSystemFont"/>
              </a:rPr>
              <a:t>(3), 553–563. https://doi.org/10.1093/jac/dkx420</a:t>
            </a:r>
            <a:endParaRPr sz="1400" b="0" i="0" dirty="0">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id="{D206061B-FA3D-474E-A332-11C4F23C299E}"/>
              </a:ext>
            </a:extLst>
          </p:cNvPr>
          <p:cNvSpPr/>
          <p:nvPr/>
        </p:nvSpPr>
        <p:spPr>
          <a:xfrm>
            <a:off x="3784209" y="1561514"/>
            <a:ext cx="1786597" cy="87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Absorción gastrointestinal del 95% y no afectada por alimentos</a:t>
            </a:r>
          </a:p>
        </p:txBody>
      </p:sp>
      <p:sp>
        <p:nvSpPr>
          <p:cNvPr id="20" name="Rectángulo 19">
            <a:extLst>
              <a:ext uri="{FF2B5EF4-FFF2-40B4-BE49-F238E27FC236}">
                <a16:creationId xmlns:a16="http://schemas.microsoft.com/office/drawing/2014/main" id="{26B4B055-A8BE-49E5-9734-63EF9B61AC33}"/>
              </a:ext>
            </a:extLst>
          </p:cNvPr>
          <p:cNvSpPr/>
          <p:nvPr/>
        </p:nvSpPr>
        <p:spPr>
          <a:xfrm>
            <a:off x="6358401" y="1573869"/>
            <a:ext cx="1786597" cy="87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Unión a proteínas plasmáticas (80-95%)</a:t>
            </a:r>
          </a:p>
        </p:txBody>
      </p:sp>
      <p:sp>
        <p:nvSpPr>
          <p:cNvPr id="21" name="Rectángulo 20">
            <a:extLst>
              <a:ext uri="{FF2B5EF4-FFF2-40B4-BE49-F238E27FC236}">
                <a16:creationId xmlns:a16="http://schemas.microsoft.com/office/drawing/2014/main" id="{E3D353C2-1625-45E7-B3C0-1CDD406F3DB7}"/>
              </a:ext>
            </a:extLst>
          </p:cNvPr>
          <p:cNvSpPr/>
          <p:nvPr/>
        </p:nvSpPr>
        <p:spPr>
          <a:xfrm>
            <a:off x="8932593" y="1561513"/>
            <a:ext cx="1786597" cy="87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Vida media de 20 horas </a:t>
            </a:r>
          </a:p>
        </p:txBody>
      </p:sp>
      <p:sp>
        <p:nvSpPr>
          <p:cNvPr id="23" name="Rectángulo 22">
            <a:extLst>
              <a:ext uri="{FF2B5EF4-FFF2-40B4-BE49-F238E27FC236}">
                <a16:creationId xmlns:a16="http://schemas.microsoft.com/office/drawing/2014/main" id="{174DD629-DD9D-47D5-B38F-8FEC779429BB}"/>
              </a:ext>
            </a:extLst>
          </p:cNvPr>
          <p:cNvSpPr/>
          <p:nvPr/>
        </p:nvSpPr>
        <p:spPr>
          <a:xfrm>
            <a:off x="3784207" y="2731265"/>
            <a:ext cx="1786597" cy="87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Posología una a dos veces al día </a:t>
            </a:r>
          </a:p>
        </p:txBody>
      </p:sp>
      <p:sp>
        <p:nvSpPr>
          <p:cNvPr id="25" name="Rectángulo 24">
            <a:extLst>
              <a:ext uri="{FF2B5EF4-FFF2-40B4-BE49-F238E27FC236}">
                <a16:creationId xmlns:a16="http://schemas.microsoft.com/office/drawing/2014/main" id="{DCA85558-CA47-4522-9791-DE219FD666B4}"/>
              </a:ext>
            </a:extLst>
          </p:cNvPr>
          <p:cNvSpPr/>
          <p:nvPr/>
        </p:nvSpPr>
        <p:spPr>
          <a:xfrm>
            <a:off x="8932202" y="2786526"/>
            <a:ext cx="1786597" cy="87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Principalmente eliminación no- renal, solo 30-40%  renal</a:t>
            </a:r>
          </a:p>
        </p:txBody>
      </p:sp>
      <p:sp>
        <p:nvSpPr>
          <p:cNvPr id="26" name="Rectángulo 25">
            <a:extLst>
              <a:ext uri="{FF2B5EF4-FFF2-40B4-BE49-F238E27FC236}">
                <a16:creationId xmlns:a16="http://schemas.microsoft.com/office/drawing/2014/main" id="{F6640713-0CFA-4C1A-96AE-9CB2B17E4039}"/>
              </a:ext>
            </a:extLst>
          </p:cNvPr>
          <p:cNvSpPr/>
          <p:nvPr/>
        </p:nvSpPr>
        <p:spPr>
          <a:xfrm>
            <a:off x="3784206" y="4003340"/>
            <a:ext cx="1786597" cy="97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Segura en pacientes con falla renal</a:t>
            </a:r>
          </a:p>
        </p:txBody>
      </p:sp>
      <p:sp>
        <p:nvSpPr>
          <p:cNvPr id="28" name="Rectángulo 27">
            <a:extLst>
              <a:ext uri="{FF2B5EF4-FFF2-40B4-BE49-F238E27FC236}">
                <a16:creationId xmlns:a16="http://schemas.microsoft.com/office/drawing/2014/main" id="{7ED0BEC5-89A4-48DB-A4A7-7FA8E4F26C3C}"/>
              </a:ext>
            </a:extLst>
          </p:cNvPr>
          <p:cNvSpPr/>
          <p:nvPr/>
        </p:nvSpPr>
        <p:spPr>
          <a:xfrm>
            <a:off x="6358204" y="2783946"/>
            <a:ext cx="1786597" cy="97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Categoría D en el embarazo por lo que esta contraindicada</a:t>
            </a:r>
          </a:p>
        </p:txBody>
      </p:sp>
      <p:sp>
        <p:nvSpPr>
          <p:cNvPr id="29" name="Rectángulo 28">
            <a:extLst>
              <a:ext uri="{FF2B5EF4-FFF2-40B4-BE49-F238E27FC236}">
                <a16:creationId xmlns:a16="http://schemas.microsoft.com/office/drawing/2014/main" id="{96CFCA3C-23EF-4DAC-AEC4-6BE7059C3482}"/>
              </a:ext>
            </a:extLst>
          </p:cNvPr>
          <p:cNvSpPr/>
          <p:nvPr/>
        </p:nvSpPr>
        <p:spPr>
          <a:xfrm>
            <a:off x="8932201" y="4011539"/>
            <a:ext cx="1786597" cy="97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 permite su uso en lactancia materna</a:t>
            </a:r>
          </a:p>
        </p:txBody>
      </p:sp>
      <p:sp>
        <p:nvSpPr>
          <p:cNvPr id="32" name="Rectángulo 31">
            <a:extLst>
              <a:ext uri="{FF2B5EF4-FFF2-40B4-BE49-F238E27FC236}">
                <a16:creationId xmlns:a16="http://schemas.microsoft.com/office/drawing/2014/main" id="{81A1AD6E-C0C3-47C1-BD4E-B1D1676B7995}"/>
              </a:ext>
            </a:extLst>
          </p:cNvPr>
          <p:cNvSpPr/>
          <p:nvPr/>
        </p:nvSpPr>
        <p:spPr>
          <a:xfrm>
            <a:off x="6358204" y="4003082"/>
            <a:ext cx="1786597" cy="97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Interacción con medicamentos inductores </a:t>
            </a:r>
            <a:r>
              <a:rPr lang="es-ES" dirty="0" err="1"/>
              <a:t>hepaticos</a:t>
            </a:r>
            <a:endParaRPr lang="es-ES" dirty="0"/>
          </a:p>
        </p:txBody>
      </p:sp>
      <p:pic>
        <p:nvPicPr>
          <p:cNvPr id="17" name="Gráfico 16" descr="Medicina">
            <a:extLst>
              <a:ext uri="{FF2B5EF4-FFF2-40B4-BE49-F238E27FC236}">
                <a16:creationId xmlns:a16="http://schemas.microsoft.com/office/drawing/2014/main" id="{A96E9483-1DFF-40AA-9FD6-97DA73DBEB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4839" y="2717311"/>
            <a:ext cx="914400" cy="914400"/>
          </a:xfrm>
          <a:prstGeom prst="rect">
            <a:avLst/>
          </a:prstGeom>
        </p:spPr>
      </p:pic>
      <p:pic>
        <p:nvPicPr>
          <p:cNvPr id="19" name="Gráfico 18" descr="Riñones">
            <a:extLst>
              <a:ext uri="{FF2B5EF4-FFF2-40B4-BE49-F238E27FC236}">
                <a16:creationId xmlns:a16="http://schemas.microsoft.com/office/drawing/2014/main" id="{DEB26833-9A72-4D27-9C0F-26096AAB91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2740" y="4000948"/>
            <a:ext cx="914400" cy="914400"/>
          </a:xfrm>
          <a:prstGeom prst="rect">
            <a:avLst/>
          </a:prstGeom>
        </p:spPr>
      </p:pic>
      <p:pic>
        <p:nvPicPr>
          <p:cNvPr id="24" name="Gráfico 23" descr="Estómago">
            <a:extLst>
              <a:ext uri="{FF2B5EF4-FFF2-40B4-BE49-F238E27FC236}">
                <a16:creationId xmlns:a16="http://schemas.microsoft.com/office/drawing/2014/main" id="{0C9515EF-CB98-4BF2-B3B0-127CFB67C8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4285" y="1480311"/>
            <a:ext cx="914400" cy="914400"/>
          </a:xfrm>
          <a:prstGeom prst="rect">
            <a:avLst/>
          </a:prstGeom>
        </p:spPr>
      </p:pic>
      <p:pic>
        <p:nvPicPr>
          <p:cNvPr id="30" name="Gráfico 29" descr="Reloj">
            <a:extLst>
              <a:ext uri="{FF2B5EF4-FFF2-40B4-BE49-F238E27FC236}">
                <a16:creationId xmlns:a16="http://schemas.microsoft.com/office/drawing/2014/main" id="{29B367F8-7622-421A-8B66-B86A0E3EB5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81596" y="1573869"/>
            <a:ext cx="914400" cy="914400"/>
          </a:xfrm>
          <a:prstGeom prst="rect">
            <a:avLst/>
          </a:prstGeom>
        </p:spPr>
      </p:pic>
      <p:pic>
        <p:nvPicPr>
          <p:cNvPr id="33" name="Gráfico 32" descr="Mujer embarazada">
            <a:extLst>
              <a:ext uri="{FF2B5EF4-FFF2-40B4-BE49-F238E27FC236}">
                <a16:creationId xmlns:a16="http://schemas.microsoft.com/office/drawing/2014/main" id="{2AAF50FE-2AFC-4ACF-975A-3A42A34EF8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76048" y="2775418"/>
            <a:ext cx="914400" cy="914400"/>
          </a:xfrm>
          <a:prstGeom prst="rect">
            <a:avLst/>
          </a:prstGeom>
        </p:spPr>
      </p:pic>
      <p:pic>
        <p:nvPicPr>
          <p:cNvPr id="35" name="Gráfico 34" descr="Minimizar">
            <a:extLst>
              <a:ext uri="{FF2B5EF4-FFF2-40B4-BE49-F238E27FC236}">
                <a16:creationId xmlns:a16="http://schemas.microsoft.com/office/drawing/2014/main" id="{8F255680-84AA-4B09-A4C9-E085CE82BC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78338" y="4094963"/>
            <a:ext cx="784554" cy="784554"/>
          </a:xfrm>
          <a:prstGeom prst="rect">
            <a:avLst/>
          </a:prstGeom>
        </p:spPr>
      </p:pic>
      <p:pic>
        <p:nvPicPr>
          <p:cNvPr id="37" name="Gráfico 36" descr="Intravenoso">
            <a:extLst>
              <a:ext uri="{FF2B5EF4-FFF2-40B4-BE49-F238E27FC236}">
                <a16:creationId xmlns:a16="http://schemas.microsoft.com/office/drawing/2014/main" id="{E544118F-C514-4D77-BF69-66DC9441F0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40327" y="1539710"/>
            <a:ext cx="914400" cy="914400"/>
          </a:xfrm>
          <a:prstGeom prst="rect">
            <a:avLst/>
          </a:prstGeom>
        </p:spPr>
      </p:pic>
      <p:pic>
        <p:nvPicPr>
          <p:cNvPr id="2050" name="Picture 2" descr="Sala de lactancia su computadora guía de lactancia iconos de computadora,  símbolo, diverso, texto, logo png | PNGWing">
            <a:extLst>
              <a:ext uri="{FF2B5EF4-FFF2-40B4-BE49-F238E27FC236}">
                <a16:creationId xmlns:a16="http://schemas.microsoft.com/office/drawing/2014/main" id="{E3331505-5470-4A2E-836C-D64A5AB975D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2209" y="4160684"/>
            <a:ext cx="593173" cy="631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997950B-B399-4B9D-9B13-DE0D11B20089}"/>
              </a:ext>
            </a:extLst>
          </p:cNvPr>
          <p:cNvSpPr>
            <a:spLocks noGrp="1"/>
          </p:cNvSpPr>
          <p:nvPr>
            <p:ph type="body" idx="1"/>
          </p:nvPr>
        </p:nvSpPr>
        <p:spPr/>
        <p:txBody>
          <a:bodyPr/>
          <a:lstStyle/>
          <a:p>
            <a:endParaRPr lang="es-ES" dirty="0"/>
          </a:p>
        </p:txBody>
      </p:sp>
      <p:sp>
        <p:nvSpPr>
          <p:cNvPr id="3" name="Marcador de texto 2">
            <a:extLst>
              <a:ext uri="{FF2B5EF4-FFF2-40B4-BE49-F238E27FC236}">
                <a16:creationId xmlns:a16="http://schemas.microsoft.com/office/drawing/2014/main" id="{7A802CE7-2CA5-4C01-82A1-C3B8B9D8D0DC}"/>
              </a:ext>
            </a:extLst>
          </p:cNvPr>
          <p:cNvSpPr>
            <a:spLocks noGrp="1"/>
          </p:cNvSpPr>
          <p:nvPr>
            <p:ph type="body" idx="2"/>
          </p:nvPr>
        </p:nvSpPr>
        <p:spPr/>
        <p:txBody>
          <a:bodyPr>
            <a:normAutofit fontScale="85000" lnSpcReduction="20000"/>
          </a:bodyPr>
          <a:lstStyle/>
          <a:p>
            <a:r>
              <a:rPr lang="en-US" sz="1800" b="0" i="0" dirty="0" err="1">
                <a:solidFill>
                  <a:srgbClr val="212121"/>
                </a:solidFill>
                <a:effectLst/>
                <a:latin typeface="BlinkMacSystemFont"/>
              </a:rPr>
              <a:t>Peyriere</a:t>
            </a:r>
            <a:r>
              <a:rPr lang="en-US" sz="1800" b="0" i="0" dirty="0">
                <a:solidFill>
                  <a:srgbClr val="212121"/>
                </a:solidFill>
                <a:effectLst/>
                <a:latin typeface="BlinkMacSystemFont"/>
              </a:rPr>
              <a:t>, H., </a:t>
            </a:r>
            <a:r>
              <a:rPr lang="en-US" sz="1800" b="0" i="0" dirty="0" err="1">
                <a:solidFill>
                  <a:srgbClr val="212121"/>
                </a:solidFill>
                <a:effectLst/>
                <a:latin typeface="BlinkMacSystemFont"/>
              </a:rPr>
              <a:t>Makinson</a:t>
            </a:r>
            <a:r>
              <a:rPr lang="en-US" sz="1800" b="0" i="0" dirty="0">
                <a:solidFill>
                  <a:srgbClr val="212121"/>
                </a:solidFill>
                <a:effectLst/>
                <a:latin typeface="BlinkMacSystemFont"/>
              </a:rPr>
              <a:t>, A., </a:t>
            </a:r>
            <a:r>
              <a:rPr lang="en-US" sz="1800" b="0" i="0" dirty="0" err="1">
                <a:solidFill>
                  <a:srgbClr val="212121"/>
                </a:solidFill>
                <a:effectLst/>
                <a:latin typeface="BlinkMacSystemFont"/>
              </a:rPr>
              <a:t>Marchandin</a:t>
            </a:r>
            <a:r>
              <a:rPr lang="en-US" sz="1800" b="0" i="0" dirty="0">
                <a:solidFill>
                  <a:srgbClr val="212121"/>
                </a:solidFill>
                <a:effectLst/>
                <a:latin typeface="BlinkMacSystemFont"/>
              </a:rPr>
              <a:t>, H., &amp; </a:t>
            </a:r>
            <a:r>
              <a:rPr lang="en-US" sz="1800" b="0" i="0" dirty="0" err="1">
                <a:solidFill>
                  <a:srgbClr val="212121"/>
                </a:solidFill>
                <a:effectLst/>
                <a:latin typeface="BlinkMacSystemFont"/>
              </a:rPr>
              <a:t>Reynes</a:t>
            </a:r>
            <a:r>
              <a:rPr lang="en-US" sz="1800" b="0" i="0" dirty="0">
                <a:solidFill>
                  <a:srgbClr val="212121"/>
                </a:solidFill>
                <a:effectLst/>
                <a:latin typeface="BlinkMacSystemFont"/>
              </a:rPr>
              <a:t>, J. (2018). Doxycycline in the management of sexually transmitted infections. </a:t>
            </a:r>
            <a:r>
              <a:rPr lang="en-US" sz="1800" b="0" i="1" dirty="0">
                <a:solidFill>
                  <a:srgbClr val="212121"/>
                </a:solidFill>
                <a:effectLst/>
                <a:latin typeface="BlinkMacSystemFont"/>
              </a:rPr>
              <a:t>The Journal of antimicrobial chemotherapy</a:t>
            </a:r>
            <a:r>
              <a:rPr lang="en-US" sz="1800" b="0" i="0" dirty="0">
                <a:solidFill>
                  <a:srgbClr val="212121"/>
                </a:solidFill>
                <a:effectLst/>
                <a:latin typeface="BlinkMacSystemFont"/>
              </a:rPr>
              <a:t>, </a:t>
            </a:r>
            <a:r>
              <a:rPr lang="en-US" sz="1800" b="0" i="1" dirty="0">
                <a:solidFill>
                  <a:srgbClr val="212121"/>
                </a:solidFill>
                <a:effectLst/>
                <a:latin typeface="BlinkMacSystemFont"/>
              </a:rPr>
              <a:t>73</a:t>
            </a:r>
            <a:r>
              <a:rPr lang="en-US" sz="1800" b="0" i="0" dirty="0">
                <a:solidFill>
                  <a:srgbClr val="212121"/>
                </a:solidFill>
                <a:effectLst/>
                <a:latin typeface="BlinkMacSystemFont"/>
              </a:rPr>
              <a:t>(3), 553–563. https://doi.org/10.1093/jac/dkx420</a:t>
            </a:r>
            <a:endParaRPr lang="en-US" sz="1800" b="0" i="0" dirty="0">
              <a:solidFill>
                <a:srgbClr val="000000"/>
              </a:solidFill>
              <a:latin typeface="Arial"/>
              <a:ea typeface="Arial"/>
              <a:cs typeface="Arial"/>
              <a:sym typeface="Arial"/>
            </a:endParaRPr>
          </a:p>
          <a:p>
            <a:endParaRPr lang="es-ES" dirty="0"/>
          </a:p>
        </p:txBody>
      </p:sp>
      <p:sp>
        <p:nvSpPr>
          <p:cNvPr id="4" name="Marcador de texto 3">
            <a:extLst>
              <a:ext uri="{FF2B5EF4-FFF2-40B4-BE49-F238E27FC236}">
                <a16:creationId xmlns:a16="http://schemas.microsoft.com/office/drawing/2014/main" id="{29C86DD2-9515-4D4C-A4CB-D76176A02723}"/>
              </a:ext>
            </a:extLst>
          </p:cNvPr>
          <p:cNvSpPr>
            <a:spLocks noGrp="1"/>
          </p:cNvSpPr>
          <p:nvPr>
            <p:ph type="body" idx="3"/>
          </p:nvPr>
        </p:nvSpPr>
        <p:spPr/>
        <p:txBody>
          <a:bodyPr>
            <a:normAutofit fontScale="70000" lnSpcReduction="20000"/>
          </a:bodyPr>
          <a:lstStyle/>
          <a:p>
            <a:endParaRPr lang="es-ES"/>
          </a:p>
        </p:txBody>
      </p:sp>
      <p:sp>
        <p:nvSpPr>
          <p:cNvPr id="5" name="Marcador de texto 4">
            <a:extLst>
              <a:ext uri="{FF2B5EF4-FFF2-40B4-BE49-F238E27FC236}">
                <a16:creationId xmlns:a16="http://schemas.microsoft.com/office/drawing/2014/main" id="{FFF0FB4D-C5B2-4DEF-ACB3-6E46224B3299}"/>
              </a:ext>
            </a:extLst>
          </p:cNvPr>
          <p:cNvSpPr>
            <a:spLocks noGrp="1"/>
          </p:cNvSpPr>
          <p:nvPr>
            <p:ph type="body" idx="4"/>
          </p:nvPr>
        </p:nvSpPr>
        <p:spPr/>
        <p:txBody>
          <a:bodyPr>
            <a:normAutofit fontScale="70000" lnSpcReduction="20000"/>
          </a:bodyPr>
          <a:lstStyle/>
          <a:p>
            <a:endParaRPr lang="es-ES"/>
          </a:p>
        </p:txBody>
      </p:sp>
      <p:sp>
        <p:nvSpPr>
          <p:cNvPr id="6" name="Marcador de texto 5">
            <a:extLst>
              <a:ext uri="{FF2B5EF4-FFF2-40B4-BE49-F238E27FC236}">
                <a16:creationId xmlns:a16="http://schemas.microsoft.com/office/drawing/2014/main" id="{E82EE0A7-7D63-4386-8916-65B7C45D7194}"/>
              </a:ext>
            </a:extLst>
          </p:cNvPr>
          <p:cNvSpPr>
            <a:spLocks noGrp="1"/>
          </p:cNvSpPr>
          <p:nvPr>
            <p:ph type="body" idx="5"/>
          </p:nvPr>
        </p:nvSpPr>
        <p:spPr/>
        <p:txBody>
          <a:bodyPr>
            <a:normAutofit fontScale="70000" lnSpcReduction="20000"/>
          </a:bodyPr>
          <a:lstStyle/>
          <a:p>
            <a:endParaRPr lang="es-ES"/>
          </a:p>
        </p:txBody>
      </p:sp>
      <p:sp>
        <p:nvSpPr>
          <p:cNvPr id="7" name="Marcador de texto 6">
            <a:extLst>
              <a:ext uri="{FF2B5EF4-FFF2-40B4-BE49-F238E27FC236}">
                <a16:creationId xmlns:a16="http://schemas.microsoft.com/office/drawing/2014/main" id="{758576FA-D881-4AD5-847F-495794920DE1}"/>
              </a:ext>
            </a:extLst>
          </p:cNvPr>
          <p:cNvSpPr>
            <a:spLocks noGrp="1"/>
          </p:cNvSpPr>
          <p:nvPr>
            <p:ph type="body" idx="6"/>
          </p:nvPr>
        </p:nvSpPr>
        <p:spPr/>
        <p:txBody>
          <a:bodyPr/>
          <a:lstStyle/>
          <a:p>
            <a:r>
              <a:rPr lang="es-ES" dirty="0"/>
              <a:t>Seguridad de la doxiciclina</a:t>
            </a:r>
          </a:p>
        </p:txBody>
      </p:sp>
      <p:sp>
        <p:nvSpPr>
          <p:cNvPr id="8" name="Marcador de texto 7">
            <a:extLst>
              <a:ext uri="{FF2B5EF4-FFF2-40B4-BE49-F238E27FC236}">
                <a16:creationId xmlns:a16="http://schemas.microsoft.com/office/drawing/2014/main" id="{F85CC684-A98D-4385-B494-3FFAEE34A14A}"/>
              </a:ext>
            </a:extLst>
          </p:cNvPr>
          <p:cNvSpPr>
            <a:spLocks noGrp="1"/>
          </p:cNvSpPr>
          <p:nvPr>
            <p:ph type="body" idx="7"/>
          </p:nvPr>
        </p:nvSpPr>
        <p:spPr>
          <a:xfrm>
            <a:off x="2675730" y="972345"/>
            <a:ext cx="9151939" cy="973137"/>
          </a:xfrm>
        </p:spPr>
        <p:txBody>
          <a:bodyPr>
            <a:normAutofit fontScale="62500" lnSpcReduction="20000"/>
          </a:bodyPr>
          <a:lstStyle/>
          <a:p>
            <a:r>
              <a:rPr lang="es-ES" dirty="0"/>
              <a:t>Es un medicamento en general bien tolerado. </a:t>
            </a:r>
          </a:p>
          <a:p>
            <a:r>
              <a:rPr lang="es-ES" dirty="0"/>
              <a:t>Los principales eventos adversos fueron erosión esofágica (55%) y fotosensibilidad (36%).</a:t>
            </a:r>
          </a:p>
        </p:txBody>
      </p:sp>
      <p:sp>
        <p:nvSpPr>
          <p:cNvPr id="9" name="Marcador de texto 8">
            <a:extLst>
              <a:ext uri="{FF2B5EF4-FFF2-40B4-BE49-F238E27FC236}">
                <a16:creationId xmlns:a16="http://schemas.microsoft.com/office/drawing/2014/main" id="{03C0AC35-2B57-45F4-A413-56388E7B6EAA}"/>
              </a:ext>
            </a:extLst>
          </p:cNvPr>
          <p:cNvSpPr>
            <a:spLocks noGrp="1"/>
          </p:cNvSpPr>
          <p:nvPr>
            <p:ph type="body" idx="8"/>
          </p:nvPr>
        </p:nvSpPr>
        <p:spPr/>
        <p:txBody>
          <a:bodyPr>
            <a:normAutofit fontScale="70000" lnSpcReduction="20000"/>
          </a:bodyPr>
          <a:lstStyle/>
          <a:p>
            <a:endParaRPr lang="es-ES"/>
          </a:p>
        </p:txBody>
      </p:sp>
      <p:sp>
        <p:nvSpPr>
          <p:cNvPr id="10" name="Elipse 9">
            <a:extLst>
              <a:ext uri="{FF2B5EF4-FFF2-40B4-BE49-F238E27FC236}">
                <a16:creationId xmlns:a16="http://schemas.microsoft.com/office/drawing/2014/main" id="{958825FF-FFCF-4423-AA17-E4944D9A9C50}"/>
              </a:ext>
            </a:extLst>
          </p:cNvPr>
          <p:cNvSpPr/>
          <p:nvPr/>
        </p:nvSpPr>
        <p:spPr>
          <a:xfrm>
            <a:off x="2793922" y="3602083"/>
            <a:ext cx="1989094" cy="1838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Nauseas, epigastralgia, diarrea, anorexia, glositis, enterocolitis y candidiasis genital y anal</a:t>
            </a:r>
          </a:p>
        </p:txBody>
      </p:sp>
      <p:sp>
        <p:nvSpPr>
          <p:cNvPr id="14" name="Elipse 13">
            <a:extLst>
              <a:ext uri="{FF2B5EF4-FFF2-40B4-BE49-F238E27FC236}">
                <a16:creationId xmlns:a16="http://schemas.microsoft.com/office/drawing/2014/main" id="{5E4B3D91-63C6-42E7-B132-A6EBE4403075}"/>
              </a:ext>
            </a:extLst>
          </p:cNvPr>
          <p:cNvSpPr/>
          <p:nvPr/>
        </p:nvSpPr>
        <p:spPr>
          <a:xfrm>
            <a:off x="4863211" y="3595628"/>
            <a:ext cx="2277987" cy="1838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Fostosensibilidad</a:t>
            </a:r>
            <a:r>
              <a:rPr lang="es-ES" dirty="0"/>
              <a:t> principalmente, </a:t>
            </a:r>
            <a:r>
              <a:rPr lang="es-ES" dirty="0" err="1"/>
              <a:t>rash</a:t>
            </a:r>
            <a:r>
              <a:rPr lang="es-ES" dirty="0"/>
              <a:t> y eritrodermia.</a:t>
            </a:r>
          </a:p>
        </p:txBody>
      </p:sp>
      <p:sp>
        <p:nvSpPr>
          <p:cNvPr id="15" name="Elipse 14">
            <a:extLst>
              <a:ext uri="{FF2B5EF4-FFF2-40B4-BE49-F238E27FC236}">
                <a16:creationId xmlns:a16="http://schemas.microsoft.com/office/drawing/2014/main" id="{C421E753-4E05-4C9C-B1ED-B055302FFACD}"/>
              </a:ext>
            </a:extLst>
          </p:cNvPr>
          <p:cNvSpPr/>
          <p:nvPr/>
        </p:nvSpPr>
        <p:spPr>
          <a:xfrm>
            <a:off x="7236089" y="3595628"/>
            <a:ext cx="1989094" cy="1838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Urticaria, </a:t>
            </a:r>
            <a:r>
              <a:rPr lang="es-ES" dirty="0" err="1"/>
              <a:t>rash</a:t>
            </a:r>
            <a:r>
              <a:rPr lang="es-ES" dirty="0"/>
              <a:t>, prurito, angioedema, anafilaxis, pericarditis, purpura reumatoide.</a:t>
            </a:r>
            <a:endParaRPr lang="es-ES" dirty="0">
              <a:ln w="22225">
                <a:solidFill>
                  <a:schemeClr val="accent2"/>
                </a:solidFill>
                <a:prstDash val="solid"/>
              </a:ln>
              <a:solidFill>
                <a:schemeClr val="bg1"/>
              </a:solidFill>
            </a:endParaRPr>
          </a:p>
        </p:txBody>
      </p:sp>
      <p:sp>
        <p:nvSpPr>
          <p:cNvPr id="16" name="Elipse 15">
            <a:extLst>
              <a:ext uri="{FF2B5EF4-FFF2-40B4-BE49-F238E27FC236}">
                <a16:creationId xmlns:a16="http://schemas.microsoft.com/office/drawing/2014/main" id="{4BF488A6-6858-4CBB-9D48-1049E627D4C4}"/>
              </a:ext>
            </a:extLst>
          </p:cNvPr>
          <p:cNvSpPr/>
          <p:nvPr/>
        </p:nvSpPr>
        <p:spPr>
          <a:xfrm>
            <a:off x="9457173" y="3577167"/>
            <a:ext cx="1989094" cy="1838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Hipertensión intracraneal benigna.</a:t>
            </a:r>
          </a:p>
        </p:txBody>
      </p:sp>
      <p:sp>
        <p:nvSpPr>
          <p:cNvPr id="17" name="Rectángulo 16">
            <a:extLst>
              <a:ext uri="{FF2B5EF4-FFF2-40B4-BE49-F238E27FC236}">
                <a16:creationId xmlns:a16="http://schemas.microsoft.com/office/drawing/2014/main" id="{9E5BD9BB-1D62-4537-A256-3DED09D64BD6}"/>
              </a:ext>
            </a:extLst>
          </p:cNvPr>
          <p:cNvSpPr/>
          <p:nvPr/>
        </p:nvSpPr>
        <p:spPr>
          <a:xfrm>
            <a:off x="2589002" y="3055507"/>
            <a:ext cx="2879314" cy="523220"/>
          </a:xfrm>
          <a:prstGeom prst="rect">
            <a:avLst/>
          </a:prstGeom>
          <a:noFill/>
        </p:spPr>
        <p:txBody>
          <a:bodyPr wrap="none" lIns="91440" tIns="45720" rIns="91440" bIns="45720">
            <a:spAutoFit/>
          </a:bodyPr>
          <a:lstStyle/>
          <a:p>
            <a:pPr algn="ctr"/>
            <a:r>
              <a:rPr lang="es-ES" sz="2800" b="1" dirty="0">
                <a:ln w="22225">
                  <a:solidFill>
                    <a:schemeClr val="accent2"/>
                  </a:solidFill>
                  <a:prstDash val="solid"/>
                </a:ln>
                <a:solidFill>
                  <a:schemeClr val="accent2">
                    <a:lumMod val="40000"/>
                    <a:lumOff val="60000"/>
                  </a:schemeClr>
                </a:solidFill>
              </a:rPr>
              <a:t>Gastrointestin</a:t>
            </a:r>
            <a:r>
              <a:rPr lang="es-ES" sz="2400" b="1" dirty="0">
                <a:ln w="22225">
                  <a:solidFill>
                    <a:schemeClr val="accent2"/>
                  </a:solidFill>
                  <a:prstDash val="solid"/>
                </a:ln>
                <a:solidFill>
                  <a:schemeClr val="accent2">
                    <a:lumMod val="40000"/>
                    <a:lumOff val="60000"/>
                  </a:schemeClr>
                </a:solidFill>
              </a:rPr>
              <a:t>al</a:t>
            </a:r>
            <a:endParaRPr lang="es-ES" sz="2400" b="1" cap="none" spc="0" dirty="0">
              <a:ln w="22225">
                <a:solidFill>
                  <a:schemeClr val="accent2"/>
                </a:solidFill>
                <a:prstDash val="solid"/>
              </a:ln>
              <a:solidFill>
                <a:schemeClr val="accent2">
                  <a:lumMod val="40000"/>
                  <a:lumOff val="60000"/>
                </a:schemeClr>
              </a:solidFill>
              <a:effectLst/>
            </a:endParaRPr>
          </a:p>
        </p:txBody>
      </p:sp>
      <p:sp>
        <p:nvSpPr>
          <p:cNvPr id="18" name="Rectángulo 17">
            <a:extLst>
              <a:ext uri="{FF2B5EF4-FFF2-40B4-BE49-F238E27FC236}">
                <a16:creationId xmlns:a16="http://schemas.microsoft.com/office/drawing/2014/main" id="{B275F5F0-2F87-4FDB-8444-4FAF722197D7}"/>
              </a:ext>
            </a:extLst>
          </p:cNvPr>
          <p:cNvSpPr/>
          <p:nvPr/>
        </p:nvSpPr>
        <p:spPr>
          <a:xfrm>
            <a:off x="5197470" y="5450765"/>
            <a:ext cx="1624164" cy="523220"/>
          </a:xfrm>
          <a:prstGeom prst="rect">
            <a:avLst/>
          </a:prstGeom>
          <a:noFill/>
        </p:spPr>
        <p:txBody>
          <a:bodyPr wrap="none" lIns="91440" tIns="45720" rIns="91440" bIns="45720">
            <a:spAutoFit/>
          </a:bodyPr>
          <a:lstStyle/>
          <a:p>
            <a:pPr algn="ctr"/>
            <a:r>
              <a:rPr lang="es-ES" sz="2800" b="1" dirty="0">
                <a:ln w="22225">
                  <a:solidFill>
                    <a:schemeClr val="accent2"/>
                  </a:solidFill>
                  <a:prstDash val="solid"/>
                </a:ln>
                <a:solidFill>
                  <a:schemeClr val="accent2">
                    <a:lumMod val="40000"/>
                    <a:lumOff val="60000"/>
                  </a:schemeClr>
                </a:solidFill>
              </a:rPr>
              <a:t>Cutáneo</a:t>
            </a:r>
            <a:endParaRPr lang="es-ES" sz="2800" b="1" cap="none" spc="0" dirty="0">
              <a:ln w="22225">
                <a:solidFill>
                  <a:schemeClr val="accent2"/>
                </a:solidFill>
                <a:prstDash val="solid"/>
              </a:ln>
              <a:solidFill>
                <a:schemeClr val="accent2">
                  <a:lumMod val="40000"/>
                  <a:lumOff val="60000"/>
                </a:schemeClr>
              </a:solidFill>
              <a:effectLst/>
            </a:endParaRPr>
          </a:p>
        </p:txBody>
      </p:sp>
      <p:sp>
        <p:nvSpPr>
          <p:cNvPr id="19" name="Rectángulo 18">
            <a:extLst>
              <a:ext uri="{FF2B5EF4-FFF2-40B4-BE49-F238E27FC236}">
                <a16:creationId xmlns:a16="http://schemas.microsoft.com/office/drawing/2014/main" id="{121C0FA4-2952-4EA6-8070-06921F66347B}"/>
              </a:ext>
            </a:extLst>
          </p:cNvPr>
          <p:cNvSpPr/>
          <p:nvPr/>
        </p:nvSpPr>
        <p:spPr>
          <a:xfrm>
            <a:off x="7472351" y="2887021"/>
            <a:ext cx="1462260" cy="523220"/>
          </a:xfrm>
          <a:prstGeom prst="rect">
            <a:avLst/>
          </a:prstGeom>
          <a:noFill/>
        </p:spPr>
        <p:txBody>
          <a:bodyPr wrap="none" lIns="91440" tIns="45720" rIns="91440" bIns="45720">
            <a:spAutoFit/>
          </a:bodyPr>
          <a:lstStyle/>
          <a:p>
            <a:pPr algn="ctr"/>
            <a:r>
              <a:rPr lang="es-ES" sz="2800" b="1" cap="none" spc="0" dirty="0">
                <a:ln w="22225">
                  <a:solidFill>
                    <a:schemeClr val="accent2"/>
                  </a:solidFill>
                  <a:prstDash val="solid"/>
                </a:ln>
                <a:solidFill>
                  <a:schemeClr val="accent2">
                    <a:lumMod val="40000"/>
                    <a:lumOff val="60000"/>
                  </a:schemeClr>
                </a:solidFill>
                <a:effectLst/>
              </a:rPr>
              <a:t>Inmune</a:t>
            </a:r>
          </a:p>
        </p:txBody>
      </p:sp>
      <p:sp>
        <p:nvSpPr>
          <p:cNvPr id="20" name="Rectángulo 19">
            <a:extLst>
              <a:ext uri="{FF2B5EF4-FFF2-40B4-BE49-F238E27FC236}">
                <a16:creationId xmlns:a16="http://schemas.microsoft.com/office/drawing/2014/main" id="{94196CF4-CD77-45EC-A668-8DD212D589F9}"/>
              </a:ext>
            </a:extLst>
          </p:cNvPr>
          <p:cNvSpPr/>
          <p:nvPr/>
        </p:nvSpPr>
        <p:spPr>
          <a:xfrm>
            <a:off x="8931172" y="5270775"/>
            <a:ext cx="3260828" cy="1384995"/>
          </a:xfrm>
          <a:prstGeom prst="rect">
            <a:avLst/>
          </a:prstGeom>
          <a:noFill/>
        </p:spPr>
        <p:txBody>
          <a:bodyPr wrap="none" lIns="91440" tIns="45720" rIns="91440" bIns="45720">
            <a:spAutoFit/>
          </a:bodyPr>
          <a:lstStyle/>
          <a:p>
            <a:pPr algn="ctr"/>
            <a:r>
              <a:rPr lang="es-ES" sz="2800" b="1" cap="none" spc="0" dirty="0">
                <a:ln w="22225">
                  <a:solidFill>
                    <a:schemeClr val="accent2"/>
                  </a:solidFill>
                  <a:prstDash val="solid"/>
                </a:ln>
                <a:solidFill>
                  <a:schemeClr val="accent2">
                    <a:lumMod val="40000"/>
                    <a:lumOff val="60000"/>
                  </a:schemeClr>
                </a:solidFill>
                <a:effectLst/>
              </a:rPr>
              <a:t>Sistema nervioso </a:t>
            </a:r>
          </a:p>
          <a:p>
            <a:pPr algn="ctr"/>
            <a:r>
              <a:rPr lang="es-ES" sz="2800" b="1" cap="none" spc="0" dirty="0">
                <a:ln w="22225">
                  <a:solidFill>
                    <a:schemeClr val="accent2"/>
                  </a:solidFill>
                  <a:prstDash val="solid"/>
                </a:ln>
                <a:solidFill>
                  <a:schemeClr val="accent2">
                    <a:lumMod val="40000"/>
                    <a:lumOff val="60000"/>
                  </a:schemeClr>
                </a:solidFill>
                <a:effectLst/>
              </a:rPr>
              <a:t>central</a:t>
            </a:r>
          </a:p>
          <a:p>
            <a:pPr algn="ctr"/>
            <a:endParaRPr lang="es-ES" sz="2800" b="1" cap="none" spc="0" dirty="0">
              <a:ln w="22225">
                <a:solidFill>
                  <a:schemeClr val="accent2"/>
                </a:solidFill>
                <a:prstDash val="solid"/>
              </a:ln>
              <a:solidFill>
                <a:schemeClr val="accent2">
                  <a:lumMod val="40000"/>
                  <a:lumOff val="60000"/>
                </a:schemeClr>
              </a:solidFill>
              <a:effectLst/>
            </a:endParaRPr>
          </a:p>
        </p:txBody>
      </p:sp>
      <p:pic>
        <p:nvPicPr>
          <p:cNvPr id="12" name="Gráfico 11" descr="Cerebro en cabeza">
            <a:extLst>
              <a:ext uri="{FF2B5EF4-FFF2-40B4-BE49-F238E27FC236}">
                <a16:creationId xmlns:a16="http://schemas.microsoft.com/office/drawing/2014/main" id="{401A7649-D941-4951-B9E8-AF5A224545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1599" y="2552225"/>
            <a:ext cx="914400" cy="914400"/>
          </a:xfrm>
          <a:prstGeom prst="rect">
            <a:avLst/>
          </a:prstGeom>
        </p:spPr>
      </p:pic>
      <p:pic>
        <p:nvPicPr>
          <p:cNvPr id="21" name="Gráfico 20" descr="Estómago">
            <a:extLst>
              <a:ext uri="{FF2B5EF4-FFF2-40B4-BE49-F238E27FC236}">
                <a16:creationId xmlns:a16="http://schemas.microsoft.com/office/drawing/2014/main" id="{5EF4672E-DD85-4B16-9706-35AC58148A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4610" y="5236368"/>
            <a:ext cx="914400" cy="914400"/>
          </a:xfrm>
          <a:prstGeom prst="rect">
            <a:avLst/>
          </a:prstGeom>
        </p:spPr>
      </p:pic>
      <p:pic>
        <p:nvPicPr>
          <p:cNvPr id="5122" name="Picture 2" descr="Hair Root Skin icon PNG and SVG Vector Free Download">
            <a:extLst>
              <a:ext uri="{FF2B5EF4-FFF2-40B4-BE49-F238E27FC236}">
                <a16:creationId xmlns:a16="http://schemas.microsoft.com/office/drawing/2014/main" id="{2B440043-3130-4F1A-A82C-0CF27FDD87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2615" y="2627867"/>
            <a:ext cx="914400" cy="85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6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body" idx="1"/>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000"/>
              <a:buFont typeface="Arial"/>
              <a:buNone/>
            </a:pPr>
            <a:endParaRPr dirty="0"/>
          </a:p>
        </p:txBody>
      </p:sp>
      <p:sp>
        <p:nvSpPr>
          <p:cNvPr id="176" name="Google Shape;176;p12"/>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77" name="Google Shape;177;p12"/>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78" name="Google Shape;178;p12"/>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79" name="Google Shape;179;p12"/>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80" name="Google Shape;180;p12"/>
          <p:cNvSpPr txBox="1"/>
          <p:nvPr/>
        </p:nvSpPr>
        <p:spPr>
          <a:xfrm>
            <a:off x="2959319" y="4171114"/>
            <a:ext cx="152202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200">
                <a:solidFill>
                  <a:schemeClr val="lt1"/>
                </a:solidFill>
                <a:latin typeface="Century Gothic"/>
                <a:ea typeface="Century Gothic"/>
                <a:cs typeface="Century Gothic"/>
                <a:sym typeface="Century Gothic"/>
              </a:rPr>
              <a:t>Ansiedad, preocupación, tensión</a:t>
            </a:r>
            <a:endParaRPr/>
          </a:p>
        </p:txBody>
      </p:sp>
      <p:sp>
        <p:nvSpPr>
          <p:cNvPr id="181" name="Google Shape;181;p12"/>
          <p:cNvSpPr txBox="1"/>
          <p:nvPr/>
        </p:nvSpPr>
        <p:spPr>
          <a:xfrm>
            <a:off x="2828131" y="466197"/>
            <a:ext cx="9151938" cy="56290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00000"/>
              </a:buClr>
              <a:buSzPts val="3200"/>
              <a:buFont typeface="Arial"/>
              <a:buNone/>
            </a:pPr>
            <a:r>
              <a:rPr lang="es-ES" sz="3200" dirty="0">
                <a:solidFill>
                  <a:srgbClr val="C00000"/>
                </a:solidFill>
                <a:latin typeface="Century Gothic"/>
                <a:ea typeface="Century Gothic"/>
                <a:cs typeface="Century Gothic"/>
                <a:sym typeface="Century Gothic"/>
              </a:rPr>
              <a:t>Doxiciclina en ETS</a:t>
            </a:r>
            <a:endParaRPr lang="es-ES" dirty="0"/>
          </a:p>
        </p:txBody>
      </p:sp>
      <p:sp>
        <p:nvSpPr>
          <p:cNvPr id="182" name="Google Shape;182;p12"/>
          <p:cNvSpPr txBox="1"/>
          <p:nvPr/>
        </p:nvSpPr>
        <p:spPr>
          <a:xfrm>
            <a:off x="2571977" y="1029100"/>
            <a:ext cx="933726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dirty="0">
                <a:solidFill>
                  <a:schemeClr val="dk1"/>
                </a:solidFill>
                <a:latin typeface="Century Gothic"/>
                <a:ea typeface="Century Gothic"/>
                <a:cs typeface="Century Gothic"/>
                <a:sym typeface="Century Gothic"/>
              </a:rPr>
              <a:t>La dosis usual de doxiciclina es de 200 mg, repartida en una o dos tomas diarias. La máxima dosis recomendada es 300 mg al día. </a:t>
            </a:r>
          </a:p>
          <a:p>
            <a:pPr marL="0" marR="0" lvl="0" indent="0" algn="ctr" rtl="0">
              <a:spcBef>
                <a:spcPts val="0"/>
              </a:spcBef>
              <a:spcAft>
                <a:spcPts val="0"/>
              </a:spcAft>
              <a:buNone/>
            </a:pPr>
            <a:r>
              <a:rPr lang="es-CO" sz="1800" dirty="0">
                <a:solidFill>
                  <a:schemeClr val="dk1"/>
                </a:solidFill>
                <a:latin typeface="Century Gothic"/>
                <a:sym typeface="Century Gothic"/>
              </a:rPr>
              <a:t>Los agentes bacterianos responsables de ETS son innatamente susceptibles a la doxiciclina.</a:t>
            </a:r>
            <a:endParaRPr dirty="0"/>
          </a:p>
        </p:txBody>
      </p:sp>
      <p:sp>
        <p:nvSpPr>
          <p:cNvPr id="199" name="Google Shape;199;p12"/>
          <p:cNvSpPr txBox="1">
            <a:spLocks noGrp="1"/>
          </p:cNvSpPr>
          <p:nvPr>
            <p:ph type="body" idx="2"/>
          </p:nvPr>
        </p:nvSpPr>
        <p:spPr>
          <a:xfrm>
            <a:off x="282575" y="3222625"/>
            <a:ext cx="2195513" cy="2916238"/>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fontScale="55000" lnSpcReduction="20000"/>
          </a:bodyPr>
          <a:lstStyle/>
          <a:p>
            <a:pPr marL="0" lvl="0" indent="0" algn="just" rtl="0">
              <a:lnSpc>
                <a:spcPct val="90000"/>
              </a:lnSpc>
              <a:spcBef>
                <a:spcPts val="0"/>
              </a:spcBef>
              <a:spcAft>
                <a:spcPts val="0"/>
              </a:spcAft>
              <a:buClr>
                <a:srgbClr val="000000"/>
              </a:buClr>
              <a:buSzPct val="100000"/>
            </a:pPr>
            <a:r>
              <a:rPr lang="en-US" sz="3200" b="0" i="0" dirty="0" err="1">
                <a:solidFill>
                  <a:srgbClr val="212121"/>
                </a:solidFill>
                <a:effectLst/>
                <a:latin typeface="BlinkMacSystemFont"/>
              </a:rPr>
              <a:t>Peyriere</a:t>
            </a:r>
            <a:r>
              <a:rPr lang="en-US" sz="3200" b="0" i="0" dirty="0">
                <a:solidFill>
                  <a:srgbClr val="212121"/>
                </a:solidFill>
                <a:effectLst/>
                <a:latin typeface="BlinkMacSystemFont"/>
              </a:rPr>
              <a:t>, H., </a:t>
            </a:r>
            <a:r>
              <a:rPr lang="en-US" sz="3200" b="0" i="0" dirty="0" err="1">
                <a:solidFill>
                  <a:srgbClr val="212121"/>
                </a:solidFill>
                <a:effectLst/>
                <a:latin typeface="BlinkMacSystemFont"/>
              </a:rPr>
              <a:t>Makinson</a:t>
            </a:r>
            <a:r>
              <a:rPr lang="en-US" sz="3200" b="0" i="0" dirty="0">
                <a:solidFill>
                  <a:srgbClr val="212121"/>
                </a:solidFill>
                <a:effectLst/>
                <a:latin typeface="BlinkMacSystemFont"/>
              </a:rPr>
              <a:t>, A., </a:t>
            </a:r>
            <a:r>
              <a:rPr lang="en-US" sz="3200" b="0" i="0" dirty="0" err="1">
                <a:solidFill>
                  <a:srgbClr val="212121"/>
                </a:solidFill>
                <a:effectLst/>
                <a:latin typeface="BlinkMacSystemFont"/>
              </a:rPr>
              <a:t>Marchandin</a:t>
            </a:r>
            <a:r>
              <a:rPr lang="en-US" sz="3200" b="0" i="0" dirty="0">
                <a:solidFill>
                  <a:srgbClr val="212121"/>
                </a:solidFill>
                <a:effectLst/>
                <a:latin typeface="BlinkMacSystemFont"/>
              </a:rPr>
              <a:t>, H., &amp; </a:t>
            </a:r>
            <a:r>
              <a:rPr lang="en-US" sz="3200" b="0" i="0" dirty="0" err="1">
                <a:solidFill>
                  <a:srgbClr val="212121"/>
                </a:solidFill>
                <a:effectLst/>
                <a:latin typeface="BlinkMacSystemFont"/>
              </a:rPr>
              <a:t>Reynes</a:t>
            </a:r>
            <a:r>
              <a:rPr lang="en-US" sz="3200" b="0" i="0" dirty="0">
                <a:solidFill>
                  <a:srgbClr val="212121"/>
                </a:solidFill>
                <a:effectLst/>
                <a:latin typeface="BlinkMacSystemFont"/>
              </a:rPr>
              <a:t>, J. (2018). Doxycycline in the management of sexually transmitted infections. </a:t>
            </a:r>
            <a:r>
              <a:rPr lang="en-US" sz="3200" b="0" i="1" dirty="0">
                <a:solidFill>
                  <a:srgbClr val="212121"/>
                </a:solidFill>
                <a:effectLst/>
                <a:latin typeface="BlinkMacSystemFont"/>
              </a:rPr>
              <a:t>The Journal of antimicrobial chemotherapy</a:t>
            </a:r>
            <a:r>
              <a:rPr lang="en-US" sz="3200" b="0" i="0" dirty="0">
                <a:solidFill>
                  <a:srgbClr val="212121"/>
                </a:solidFill>
                <a:effectLst/>
                <a:latin typeface="BlinkMacSystemFont"/>
              </a:rPr>
              <a:t>, </a:t>
            </a:r>
            <a:r>
              <a:rPr lang="en-US" sz="3200" b="0" i="1" dirty="0">
                <a:solidFill>
                  <a:srgbClr val="212121"/>
                </a:solidFill>
                <a:effectLst/>
                <a:latin typeface="BlinkMacSystemFont"/>
              </a:rPr>
              <a:t>73</a:t>
            </a:r>
            <a:r>
              <a:rPr lang="en-US" sz="3200" b="0" i="0" dirty="0">
                <a:solidFill>
                  <a:srgbClr val="212121"/>
                </a:solidFill>
                <a:effectLst/>
                <a:latin typeface="BlinkMacSystemFont"/>
              </a:rPr>
              <a:t>(3), 553–563. https://doi.org/10.1093/jac/dkx420</a:t>
            </a:r>
            <a:endParaRPr sz="1400" b="0" i="0" dirty="0">
              <a:solidFill>
                <a:srgbClr val="000000"/>
              </a:solidFill>
              <a:latin typeface="Arial"/>
              <a:ea typeface="Arial"/>
              <a:cs typeface="Arial"/>
              <a:sym typeface="Arial"/>
            </a:endParaRPr>
          </a:p>
        </p:txBody>
      </p:sp>
      <p:sp>
        <p:nvSpPr>
          <p:cNvPr id="2" name="CuadroTexto 1">
            <a:extLst>
              <a:ext uri="{FF2B5EF4-FFF2-40B4-BE49-F238E27FC236}">
                <a16:creationId xmlns:a16="http://schemas.microsoft.com/office/drawing/2014/main" id="{5666C83C-F0F7-49D4-A188-7CC2CE067B75}"/>
              </a:ext>
            </a:extLst>
          </p:cNvPr>
          <p:cNvSpPr txBox="1"/>
          <p:nvPr/>
        </p:nvSpPr>
        <p:spPr>
          <a:xfrm>
            <a:off x="2828131" y="2812284"/>
            <a:ext cx="3765038" cy="2246769"/>
          </a:xfrm>
          <a:prstGeom prst="rect">
            <a:avLst/>
          </a:prstGeom>
          <a:noFill/>
          <a:ln>
            <a:solidFill>
              <a:srgbClr val="FF0000"/>
            </a:solidFill>
          </a:ln>
        </p:spPr>
        <p:txBody>
          <a:bodyPr wrap="square" rtlCol="0">
            <a:spAutoFit/>
          </a:bodyPr>
          <a:lstStyle/>
          <a:p>
            <a:pPr algn="just"/>
            <a:r>
              <a:rPr lang="es-ES" dirty="0">
                <a:latin typeface="Century Gothic" panose="020B0502020202020204" pitchFamily="34" charset="0"/>
              </a:rPr>
              <a:t>La doxiciclina se propone como tratamiento alternativo en pacientes que son alérgicos a la penicilina y tienen contraindicación a la desensibilización. </a:t>
            </a:r>
          </a:p>
          <a:p>
            <a:pPr algn="just"/>
            <a:endParaRPr lang="es-ES" dirty="0">
              <a:latin typeface="Century Gothic" panose="020B0502020202020204" pitchFamily="34" charset="0"/>
            </a:endParaRPr>
          </a:p>
          <a:p>
            <a:pPr algn="just"/>
            <a:r>
              <a:rPr lang="es-ES" dirty="0">
                <a:latin typeface="Century Gothic" panose="020B0502020202020204" pitchFamily="34" charset="0"/>
              </a:rPr>
              <a:t>Es una alternativa eficaz y comparable para el tratamiento de la sífilis e incluso se han reportado casos de éxito en neuro sífilis.  </a:t>
            </a:r>
          </a:p>
          <a:p>
            <a:endParaRPr lang="es-ES" dirty="0"/>
          </a:p>
        </p:txBody>
      </p:sp>
      <p:sp>
        <p:nvSpPr>
          <p:cNvPr id="29" name="Google Shape;181;p12">
            <a:extLst>
              <a:ext uri="{FF2B5EF4-FFF2-40B4-BE49-F238E27FC236}">
                <a16:creationId xmlns:a16="http://schemas.microsoft.com/office/drawing/2014/main" id="{904FA357-0C85-4E4E-9D02-96AB19C4CEDE}"/>
              </a:ext>
            </a:extLst>
          </p:cNvPr>
          <p:cNvSpPr txBox="1"/>
          <p:nvPr/>
        </p:nvSpPr>
        <p:spPr>
          <a:xfrm>
            <a:off x="3491659" y="2346865"/>
            <a:ext cx="1979373" cy="53407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00000"/>
              </a:buClr>
              <a:buSzPts val="3200"/>
              <a:buFont typeface="Arial"/>
              <a:buNone/>
            </a:pPr>
            <a:r>
              <a:rPr lang="es-ES" sz="3200" dirty="0">
                <a:solidFill>
                  <a:srgbClr val="C00000"/>
                </a:solidFill>
                <a:latin typeface="Century Gothic"/>
                <a:sym typeface="Century Gothic"/>
              </a:rPr>
              <a:t>Sífilis</a:t>
            </a:r>
            <a:endParaRPr lang="es-ES" dirty="0"/>
          </a:p>
        </p:txBody>
      </p:sp>
      <p:sp>
        <p:nvSpPr>
          <p:cNvPr id="3" name="Rectángulo 2">
            <a:extLst>
              <a:ext uri="{FF2B5EF4-FFF2-40B4-BE49-F238E27FC236}">
                <a16:creationId xmlns:a16="http://schemas.microsoft.com/office/drawing/2014/main" id="{F589220C-311C-4539-9C33-486423E951F2}"/>
              </a:ext>
            </a:extLst>
          </p:cNvPr>
          <p:cNvSpPr/>
          <p:nvPr/>
        </p:nvSpPr>
        <p:spPr>
          <a:xfrm>
            <a:off x="2828131" y="5217132"/>
            <a:ext cx="3765038" cy="61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entury Gothic" panose="020B0502020202020204" pitchFamily="34" charset="0"/>
              </a:rPr>
              <a:t>Dosis: Doxiciclina oral 100 mg dos veces al día por 14 días.</a:t>
            </a:r>
          </a:p>
        </p:txBody>
      </p:sp>
      <p:sp>
        <p:nvSpPr>
          <p:cNvPr id="32" name="CuadroTexto 31">
            <a:extLst>
              <a:ext uri="{FF2B5EF4-FFF2-40B4-BE49-F238E27FC236}">
                <a16:creationId xmlns:a16="http://schemas.microsoft.com/office/drawing/2014/main" id="{455287FF-58DF-446E-85CC-317FBBDAED0A}"/>
              </a:ext>
            </a:extLst>
          </p:cNvPr>
          <p:cNvSpPr txBox="1"/>
          <p:nvPr/>
        </p:nvSpPr>
        <p:spPr>
          <a:xfrm>
            <a:off x="7481350" y="2812284"/>
            <a:ext cx="3765038" cy="2246769"/>
          </a:xfrm>
          <a:prstGeom prst="rect">
            <a:avLst/>
          </a:prstGeom>
          <a:noFill/>
          <a:ln>
            <a:solidFill>
              <a:srgbClr val="FF0000"/>
            </a:solidFill>
          </a:ln>
        </p:spPr>
        <p:txBody>
          <a:bodyPr wrap="square" rtlCol="0">
            <a:spAutoFit/>
          </a:bodyPr>
          <a:lstStyle/>
          <a:p>
            <a:pPr algn="just"/>
            <a:r>
              <a:rPr lang="es-ES" dirty="0">
                <a:latin typeface="Century Gothic" panose="020B0502020202020204" pitchFamily="34" charset="0"/>
              </a:rPr>
              <a:t>La doxiciclina tiene una tasa de curación, de entre el </a:t>
            </a:r>
            <a:r>
              <a:rPr lang="es-ES" b="1" dirty="0">
                <a:latin typeface="Century Gothic" panose="020B0502020202020204" pitchFamily="34" charset="0"/>
              </a:rPr>
              <a:t>98% -100% </a:t>
            </a:r>
            <a:r>
              <a:rPr lang="es-ES" dirty="0">
                <a:latin typeface="Century Gothic" panose="020B0502020202020204" pitchFamily="34" charset="0"/>
              </a:rPr>
              <a:t>para clamidia.</a:t>
            </a:r>
          </a:p>
          <a:p>
            <a:pPr algn="just"/>
            <a:endParaRPr lang="es-ES" dirty="0">
              <a:latin typeface="Century Gothic" panose="020B0502020202020204" pitchFamily="34" charset="0"/>
            </a:endParaRPr>
          </a:p>
          <a:p>
            <a:pPr algn="just"/>
            <a:r>
              <a:rPr lang="es-ES" dirty="0">
                <a:latin typeface="Century Gothic" panose="020B0502020202020204" pitchFamily="34" charset="0"/>
              </a:rPr>
              <a:t>Alguna evidencia sugiere que podría ser mas efectiva que la azitromicina en dosis única, especialmente en infección rectal. Incluso se configura como 1era línea en linfogranuloma venéreo rectal  en esquema de 21 días. </a:t>
            </a:r>
            <a:endParaRPr lang="es-ES" dirty="0"/>
          </a:p>
        </p:txBody>
      </p:sp>
      <p:sp>
        <p:nvSpPr>
          <p:cNvPr id="33" name="Google Shape;181;p12">
            <a:extLst>
              <a:ext uri="{FF2B5EF4-FFF2-40B4-BE49-F238E27FC236}">
                <a16:creationId xmlns:a16="http://schemas.microsoft.com/office/drawing/2014/main" id="{208EC36F-E883-41E3-8651-49AAE01F5DE8}"/>
              </a:ext>
            </a:extLst>
          </p:cNvPr>
          <p:cNvSpPr txBox="1"/>
          <p:nvPr/>
        </p:nvSpPr>
        <p:spPr>
          <a:xfrm>
            <a:off x="7612538" y="2343639"/>
            <a:ext cx="3348427" cy="534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3200"/>
              <a:buFont typeface="Arial"/>
              <a:buNone/>
            </a:pPr>
            <a:r>
              <a:rPr lang="es-ES" sz="3200" i="1" dirty="0">
                <a:solidFill>
                  <a:srgbClr val="C00000"/>
                </a:solidFill>
                <a:latin typeface="Century Gothic"/>
                <a:sym typeface="Century Gothic"/>
              </a:rPr>
              <a:t>C. </a:t>
            </a:r>
            <a:r>
              <a:rPr lang="es-ES" sz="3200" i="1" dirty="0" err="1">
                <a:solidFill>
                  <a:srgbClr val="C00000"/>
                </a:solidFill>
                <a:latin typeface="Century Gothic"/>
                <a:sym typeface="Century Gothic"/>
              </a:rPr>
              <a:t>trachomatis</a:t>
            </a:r>
            <a:endParaRPr lang="es-ES" sz="3200" i="1" dirty="0"/>
          </a:p>
        </p:txBody>
      </p:sp>
      <p:sp>
        <p:nvSpPr>
          <p:cNvPr id="34" name="Rectángulo 33">
            <a:extLst>
              <a:ext uri="{FF2B5EF4-FFF2-40B4-BE49-F238E27FC236}">
                <a16:creationId xmlns:a16="http://schemas.microsoft.com/office/drawing/2014/main" id="{BD8F66BB-E87E-46FE-9451-C0B0E5351ADA}"/>
              </a:ext>
            </a:extLst>
          </p:cNvPr>
          <p:cNvSpPr/>
          <p:nvPr/>
        </p:nvSpPr>
        <p:spPr>
          <a:xfrm>
            <a:off x="7481350" y="5217132"/>
            <a:ext cx="3765038" cy="921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entury Gothic" panose="020B0502020202020204" pitchFamily="34" charset="0"/>
              </a:rPr>
              <a:t>Dosis: Doxiciclina oral 100 mg dos veces al día por 7 días. En linfogranuloma venéreo se extiende el esquema a 21 días</a:t>
            </a:r>
          </a:p>
        </p:txBody>
      </p:sp>
      <p:pic>
        <p:nvPicPr>
          <p:cNvPr id="3074" name="Picture 2" descr="Sífilis: etapas, síntomas, tratamiento y más - canalSALUD">
            <a:extLst>
              <a:ext uri="{FF2B5EF4-FFF2-40B4-BE49-F238E27FC236}">
                <a16:creationId xmlns:a16="http://schemas.microsoft.com/office/drawing/2014/main" id="{162DEB97-0218-43F4-B32A-6C3EEAACE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577" y="5712427"/>
            <a:ext cx="1638631" cy="921730"/>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 descr="Marca de verificación">
            <a:extLst>
              <a:ext uri="{FF2B5EF4-FFF2-40B4-BE49-F238E27FC236}">
                <a16:creationId xmlns:a16="http://schemas.microsoft.com/office/drawing/2014/main" id="{03E7293F-C9D0-4969-8815-A4E3F2FB9A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8799" y="4494279"/>
            <a:ext cx="921731" cy="921731"/>
          </a:xfrm>
          <a:prstGeom prst="rect">
            <a:avLst/>
          </a:prstGeom>
        </p:spPr>
      </p:pic>
    </p:spTree>
    <p:extLst>
      <p:ext uri="{BB962C8B-B14F-4D97-AF65-F5344CB8AC3E}">
        <p14:creationId xmlns:p14="http://schemas.microsoft.com/office/powerpoint/2010/main" val="171285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body" idx="1"/>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000"/>
              <a:buFont typeface="Arial"/>
              <a:buNone/>
            </a:pPr>
            <a:endParaRPr dirty="0"/>
          </a:p>
        </p:txBody>
      </p:sp>
      <p:sp>
        <p:nvSpPr>
          <p:cNvPr id="176" name="Google Shape;176;p12"/>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77" name="Google Shape;177;p12"/>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78" name="Google Shape;178;p12"/>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79" name="Google Shape;179;p12"/>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180" name="Google Shape;180;p12"/>
          <p:cNvSpPr txBox="1"/>
          <p:nvPr/>
        </p:nvSpPr>
        <p:spPr>
          <a:xfrm>
            <a:off x="2902914" y="3035198"/>
            <a:ext cx="152202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200">
                <a:solidFill>
                  <a:schemeClr val="lt1"/>
                </a:solidFill>
                <a:latin typeface="Century Gothic"/>
                <a:ea typeface="Century Gothic"/>
                <a:cs typeface="Century Gothic"/>
                <a:sym typeface="Century Gothic"/>
              </a:rPr>
              <a:t>Ansiedad, preocupación, tensión</a:t>
            </a:r>
            <a:endParaRPr/>
          </a:p>
        </p:txBody>
      </p:sp>
      <p:sp>
        <p:nvSpPr>
          <p:cNvPr id="181" name="Google Shape;181;p12"/>
          <p:cNvSpPr txBox="1"/>
          <p:nvPr/>
        </p:nvSpPr>
        <p:spPr>
          <a:xfrm>
            <a:off x="2828131" y="466197"/>
            <a:ext cx="9151938" cy="56290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00000"/>
              </a:buClr>
              <a:buSzPts val="3200"/>
              <a:buFont typeface="Arial"/>
              <a:buNone/>
            </a:pPr>
            <a:r>
              <a:rPr lang="es-ES" sz="3200" dirty="0">
                <a:solidFill>
                  <a:srgbClr val="C00000"/>
                </a:solidFill>
                <a:latin typeface="Century Gothic"/>
                <a:ea typeface="Century Gothic"/>
                <a:cs typeface="Century Gothic"/>
                <a:sym typeface="Century Gothic"/>
              </a:rPr>
              <a:t>Doxiciclina en ETS</a:t>
            </a:r>
            <a:endParaRPr lang="es-ES" dirty="0"/>
          </a:p>
        </p:txBody>
      </p:sp>
      <p:sp>
        <p:nvSpPr>
          <p:cNvPr id="199" name="Google Shape;199;p12"/>
          <p:cNvSpPr txBox="1">
            <a:spLocks noGrp="1"/>
          </p:cNvSpPr>
          <p:nvPr>
            <p:ph type="body" idx="2"/>
          </p:nvPr>
        </p:nvSpPr>
        <p:spPr>
          <a:xfrm>
            <a:off x="282575" y="3222625"/>
            <a:ext cx="2195513" cy="2916238"/>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fontScale="55000" lnSpcReduction="20000"/>
          </a:bodyPr>
          <a:lstStyle/>
          <a:p>
            <a:pPr marL="0" lvl="0" indent="0" algn="just" rtl="0">
              <a:lnSpc>
                <a:spcPct val="90000"/>
              </a:lnSpc>
              <a:spcBef>
                <a:spcPts val="0"/>
              </a:spcBef>
              <a:spcAft>
                <a:spcPts val="0"/>
              </a:spcAft>
              <a:buClr>
                <a:srgbClr val="000000"/>
              </a:buClr>
              <a:buSzPct val="100000"/>
            </a:pPr>
            <a:r>
              <a:rPr lang="en-US" sz="3200" b="0" i="0" dirty="0" err="1">
                <a:solidFill>
                  <a:srgbClr val="212121"/>
                </a:solidFill>
                <a:effectLst/>
                <a:latin typeface="BlinkMacSystemFont"/>
              </a:rPr>
              <a:t>Peyriere</a:t>
            </a:r>
            <a:r>
              <a:rPr lang="en-US" sz="3200" b="0" i="0" dirty="0">
                <a:solidFill>
                  <a:srgbClr val="212121"/>
                </a:solidFill>
                <a:effectLst/>
                <a:latin typeface="BlinkMacSystemFont"/>
              </a:rPr>
              <a:t>, H., </a:t>
            </a:r>
            <a:r>
              <a:rPr lang="en-US" sz="3200" b="0" i="0" dirty="0" err="1">
                <a:solidFill>
                  <a:srgbClr val="212121"/>
                </a:solidFill>
                <a:effectLst/>
                <a:latin typeface="BlinkMacSystemFont"/>
              </a:rPr>
              <a:t>Makinson</a:t>
            </a:r>
            <a:r>
              <a:rPr lang="en-US" sz="3200" b="0" i="0" dirty="0">
                <a:solidFill>
                  <a:srgbClr val="212121"/>
                </a:solidFill>
                <a:effectLst/>
                <a:latin typeface="BlinkMacSystemFont"/>
              </a:rPr>
              <a:t>, A., </a:t>
            </a:r>
            <a:r>
              <a:rPr lang="en-US" sz="3200" b="0" i="0" dirty="0" err="1">
                <a:solidFill>
                  <a:srgbClr val="212121"/>
                </a:solidFill>
                <a:effectLst/>
                <a:latin typeface="BlinkMacSystemFont"/>
              </a:rPr>
              <a:t>Marchandin</a:t>
            </a:r>
            <a:r>
              <a:rPr lang="en-US" sz="3200" b="0" i="0" dirty="0">
                <a:solidFill>
                  <a:srgbClr val="212121"/>
                </a:solidFill>
                <a:effectLst/>
                <a:latin typeface="BlinkMacSystemFont"/>
              </a:rPr>
              <a:t>, H., &amp; </a:t>
            </a:r>
            <a:r>
              <a:rPr lang="en-US" sz="3200" b="0" i="0" dirty="0" err="1">
                <a:solidFill>
                  <a:srgbClr val="212121"/>
                </a:solidFill>
                <a:effectLst/>
                <a:latin typeface="BlinkMacSystemFont"/>
              </a:rPr>
              <a:t>Reynes</a:t>
            </a:r>
            <a:r>
              <a:rPr lang="en-US" sz="3200" b="0" i="0" dirty="0">
                <a:solidFill>
                  <a:srgbClr val="212121"/>
                </a:solidFill>
                <a:effectLst/>
                <a:latin typeface="BlinkMacSystemFont"/>
              </a:rPr>
              <a:t>, J. (2018). Doxycycline in the management of sexually transmitted infections. </a:t>
            </a:r>
            <a:r>
              <a:rPr lang="en-US" sz="3200" b="0" i="1" dirty="0">
                <a:solidFill>
                  <a:srgbClr val="212121"/>
                </a:solidFill>
                <a:effectLst/>
                <a:latin typeface="BlinkMacSystemFont"/>
              </a:rPr>
              <a:t>The Journal of antimicrobial chemotherapy</a:t>
            </a:r>
            <a:r>
              <a:rPr lang="en-US" sz="3200" b="0" i="0" dirty="0">
                <a:solidFill>
                  <a:srgbClr val="212121"/>
                </a:solidFill>
                <a:effectLst/>
                <a:latin typeface="BlinkMacSystemFont"/>
              </a:rPr>
              <a:t>, </a:t>
            </a:r>
            <a:r>
              <a:rPr lang="en-US" sz="3200" b="0" i="1" dirty="0">
                <a:solidFill>
                  <a:srgbClr val="212121"/>
                </a:solidFill>
                <a:effectLst/>
                <a:latin typeface="BlinkMacSystemFont"/>
              </a:rPr>
              <a:t>73</a:t>
            </a:r>
            <a:r>
              <a:rPr lang="en-US" sz="3200" b="0" i="0" dirty="0">
                <a:solidFill>
                  <a:srgbClr val="212121"/>
                </a:solidFill>
                <a:effectLst/>
                <a:latin typeface="BlinkMacSystemFont"/>
              </a:rPr>
              <a:t>(3), 553–563. https://doi.org/10.1093/jac/dkx420</a:t>
            </a:r>
            <a:endParaRPr sz="1400" b="0" i="0" dirty="0">
              <a:solidFill>
                <a:srgbClr val="000000"/>
              </a:solidFill>
              <a:latin typeface="Arial"/>
              <a:ea typeface="Arial"/>
              <a:cs typeface="Arial"/>
              <a:sym typeface="Arial"/>
            </a:endParaRPr>
          </a:p>
        </p:txBody>
      </p:sp>
      <p:sp>
        <p:nvSpPr>
          <p:cNvPr id="2" name="CuadroTexto 1">
            <a:extLst>
              <a:ext uri="{FF2B5EF4-FFF2-40B4-BE49-F238E27FC236}">
                <a16:creationId xmlns:a16="http://schemas.microsoft.com/office/drawing/2014/main" id="{5666C83C-F0F7-49D4-A188-7CC2CE067B75}"/>
              </a:ext>
            </a:extLst>
          </p:cNvPr>
          <p:cNvSpPr txBox="1"/>
          <p:nvPr/>
        </p:nvSpPr>
        <p:spPr>
          <a:xfrm>
            <a:off x="2771726" y="1676368"/>
            <a:ext cx="3765038" cy="2246769"/>
          </a:xfrm>
          <a:prstGeom prst="rect">
            <a:avLst/>
          </a:prstGeom>
          <a:noFill/>
          <a:ln>
            <a:solidFill>
              <a:srgbClr val="FF0000"/>
            </a:solidFill>
          </a:ln>
        </p:spPr>
        <p:txBody>
          <a:bodyPr wrap="square" rtlCol="0">
            <a:spAutoFit/>
          </a:bodyPr>
          <a:lstStyle/>
          <a:p>
            <a:pPr algn="just"/>
            <a:r>
              <a:rPr lang="es-ES" dirty="0">
                <a:latin typeface="Century Gothic" panose="020B0502020202020204" pitchFamily="34" charset="0"/>
              </a:rPr>
              <a:t>Debido a una alta tasa de resistencia a las tetraciclinas (&gt;50%), no se recomienda el uso de doxiciclina para tratar infección por gonococo.</a:t>
            </a:r>
          </a:p>
          <a:p>
            <a:pPr algn="just"/>
            <a:endParaRPr lang="es-ES" dirty="0">
              <a:latin typeface="Century Gothic" panose="020B0502020202020204" pitchFamily="34" charset="0"/>
            </a:endParaRPr>
          </a:p>
          <a:p>
            <a:pPr algn="just"/>
            <a:r>
              <a:rPr lang="es-ES" dirty="0">
                <a:latin typeface="Century Gothic" panose="020B0502020202020204" pitchFamily="34" charset="0"/>
              </a:rPr>
              <a:t>En caso de alergia a la azitromicina se puede usar doxiciclina como alternativa en combinación con ceftriaxona o </a:t>
            </a:r>
            <a:r>
              <a:rPr lang="es-ES" dirty="0" err="1">
                <a:latin typeface="Century Gothic" panose="020B0502020202020204" pitchFamily="34" charset="0"/>
              </a:rPr>
              <a:t>cefexime</a:t>
            </a:r>
            <a:endParaRPr lang="es-ES" dirty="0">
              <a:latin typeface="Century Gothic" panose="020B0502020202020204" pitchFamily="34" charset="0"/>
            </a:endParaRPr>
          </a:p>
          <a:p>
            <a:pPr algn="just"/>
            <a:endParaRPr lang="es-ES" dirty="0"/>
          </a:p>
        </p:txBody>
      </p:sp>
      <p:sp>
        <p:nvSpPr>
          <p:cNvPr id="29" name="Google Shape;181;p12">
            <a:extLst>
              <a:ext uri="{FF2B5EF4-FFF2-40B4-BE49-F238E27FC236}">
                <a16:creationId xmlns:a16="http://schemas.microsoft.com/office/drawing/2014/main" id="{904FA357-0C85-4E4E-9D02-96AB19C4CEDE}"/>
              </a:ext>
            </a:extLst>
          </p:cNvPr>
          <p:cNvSpPr txBox="1"/>
          <p:nvPr/>
        </p:nvSpPr>
        <p:spPr>
          <a:xfrm>
            <a:off x="3062327" y="1152793"/>
            <a:ext cx="3450880" cy="534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3200"/>
              <a:buFont typeface="Arial"/>
              <a:buNone/>
            </a:pPr>
            <a:r>
              <a:rPr lang="es-ES" sz="3200" i="1" dirty="0">
                <a:solidFill>
                  <a:srgbClr val="C00000"/>
                </a:solidFill>
                <a:latin typeface="Century Gothic"/>
                <a:sym typeface="Century Gothic"/>
              </a:rPr>
              <a:t>N. </a:t>
            </a:r>
            <a:r>
              <a:rPr lang="es-ES" sz="3200" i="1" dirty="0" err="1">
                <a:solidFill>
                  <a:srgbClr val="C00000"/>
                </a:solidFill>
                <a:latin typeface="Century Gothic"/>
                <a:sym typeface="Century Gothic"/>
              </a:rPr>
              <a:t>gonorrhoeae</a:t>
            </a:r>
            <a:endParaRPr lang="es-ES" sz="3200" i="1" dirty="0"/>
          </a:p>
        </p:txBody>
      </p:sp>
      <p:sp>
        <p:nvSpPr>
          <p:cNvPr id="3" name="Rectángulo 2">
            <a:extLst>
              <a:ext uri="{FF2B5EF4-FFF2-40B4-BE49-F238E27FC236}">
                <a16:creationId xmlns:a16="http://schemas.microsoft.com/office/drawing/2014/main" id="{F589220C-311C-4539-9C33-486423E951F2}"/>
              </a:ext>
            </a:extLst>
          </p:cNvPr>
          <p:cNvSpPr/>
          <p:nvPr/>
        </p:nvSpPr>
        <p:spPr>
          <a:xfrm>
            <a:off x="2771726" y="4081216"/>
            <a:ext cx="3765038" cy="61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entury Gothic" panose="020B0502020202020204" pitchFamily="34" charset="0"/>
              </a:rPr>
              <a:t>Dosis: No recomendado. En caso de alergia a azitromicina 100 mg cada 12 horas por 7 días. </a:t>
            </a:r>
          </a:p>
        </p:txBody>
      </p:sp>
      <p:sp>
        <p:nvSpPr>
          <p:cNvPr id="32" name="CuadroTexto 31">
            <a:extLst>
              <a:ext uri="{FF2B5EF4-FFF2-40B4-BE49-F238E27FC236}">
                <a16:creationId xmlns:a16="http://schemas.microsoft.com/office/drawing/2014/main" id="{455287FF-58DF-446E-85CC-317FBBDAED0A}"/>
              </a:ext>
            </a:extLst>
          </p:cNvPr>
          <p:cNvSpPr txBox="1"/>
          <p:nvPr/>
        </p:nvSpPr>
        <p:spPr>
          <a:xfrm>
            <a:off x="7424945" y="1801784"/>
            <a:ext cx="3765038" cy="1815882"/>
          </a:xfrm>
          <a:prstGeom prst="rect">
            <a:avLst/>
          </a:prstGeom>
          <a:noFill/>
          <a:ln>
            <a:solidFill>
              <a:srgbClr val="FF0000"/>
            </a:solidFill>
          </a:ln>
        </p:spPr>
        <p:txBody>
          <a:bodyPr wrap="square" rtlCol="0">
            <a:spAutoFit/>
          </a:bodyPr>
          <a:lstStyle/>
          <a:p>
            <a:pPr algn="just"/>
            <a:r>
              <a:rPr lang="es-ES" dirty="0">
                <a:latin typeface="Century Gothic" panose="020B0502020202020204" pitchFamily="34" charset="0"/>
              </a:rPr>
              <a:t>Tercera línea de tratamiento en infección recurrente por M. genitales después de haber usado azitromicina y moxifloxacino.  </a:t>
            </a:r>
          </a:p>
          <a:p>
            <a:pPr algn="just"/>
            <a:endParaRPr lang="es-ES" dirty="0">
              <a:latin typeface="Century Gothic" panose="020B0502020202020204" pitchFamily="34" charset="0"/>
            </a:endParaRPr>
          </a:p>
          <a:p>
            <a:pPr algn="just"/>
            <a:r>
              <a:rPr lang="es-ES" dirty="0">
                <a:latin typeface="Century Gothic" panose="020B0502020202020204" pitchFamily="34" charset="0"/>
              </a:rPr>
              <a:t>Tasas de cura microbiológica entre el 31-45%.</a:t>
            </a:r>
          </a:p>
          <a:p>
            <a:pPr algn="just"/>
            <a:r>
              <a:rPr lang="es-ES" dirty="0">
                <a:latin typeface="Century Gothic" panose="020B0502020202020204" pitchFamily="34" charset="0"/>
              </a:rPr>
              <a:t> </a:t>
            </a:r>
            <a:endParaRPr lang="es-ES" dirty="0"/>
          </a:p>
        </p:txBody>
      </p:sp>
      <p:sp>
        <p:nvSpPr>
          <p:cNvPr id="33" name="Google Shape;181;p12">
            <a:extLst>
              <a:ext uri="{FF2B5EF4-FFF2-40B4-BE49-F238E27FC236}">
                <a16:creationId xmlns:a16="http://schemas.microsoft.com/office/drawing/2014/main" id="{208EC36F-E883-41E3-8651-49AAE01F5DE8}"/>
              </a:ext>
            </a:extLst>
          </p:cNvPr>
          <p:cNvSpPr txBox="1"/>
          <p:nvPr/>
        </p:nvSpPr>
        <p:spPr>
          <a:xfrm>
            <a:off x="7556133" y="1207723"/>
            <a:ext cx="3348427" cy="534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3200"/>
              <a:buFont typeface="Arial"/>
              <a:buNone/>
            </a:pPr>
            <a:r>
              <a:rPr lang="es-ES" sz="3200" i="1" dirty="0">
                <a:solidFill>
                  <a:srgbClr val="C00000"/>
                </a:solidFill>
                <a:latin typeface="Century Gothic"/>
                <a:sym typeface="Century Gothic"/>
              </a:rPr>
              <a:t>M. </a:t>
            </a:r>
            <a:r>
              <a:rPr lang="es-ES" sz="3200" i="1" dirty="0" err="1">
                <a:solidFill>
                  <a:srgbClr val="C00000"/>
                </a:solidFill>
                <a:latin typeface="Century Gothic"/>
                <a:sym typeface="Century Gothic"/>
              </a:rPr>
              <a:t>genitalis</a:t>
            </a:r>
            <a:endParaRPr lang="es-ES" sz="3200" i="1" dirty="0"/>
          </a:p>
        </p:txBody>
      </p:sp>
      <p:sp>
        <p:nvSpPr>
          <p:cNvPr id="34" name="Rectángulo 33">
            <a:extLst>
              <a:ext uri="{FF2B5EF4-FFF2-40B4-BE49-F238E27FC236}">
                <a16:creationId xmlns:a16="http://schemas.microsoft.com/office/drawing/2014/main" id="{BD8F66BB-E87E-46FE-9451-C0B0E5351ADA}"/>
              </a:ext>
            </a:extLst>
          </p:cNvPr>
          <p:cNvSpPr/>
          <p:nvPr/>
        </p:nvSpPr>
        <p:spPr>
          <a:xfrm>
            <a:off x="7424945" y="4072024"/>
            <a:ext cx="3765038" cy="61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entury Gothic" panose="020B0502020202020204" pitchFamily="34" charset="0"/>
              </a:rPr>
              <a:t>Dosis: Doxiciclina oral 100 mg dos veces al día por 14 días. </a:t>
            </a:r>
          </a:p>
        </p:txBody>
      </p:sp>
      <p:pic>
        <p:nvPicPr>
          <p:cNvPr id="4098" name="Picture 2" descr="Resistencia antibióticos – Fundación io">
            <a:extLst>
              <a:ext uri="{FF2B5EF4-FFF2-40B4-BE49-F238E27FC236}">
                <a16:creationId xmlns:a16="http://schemas.microsoft.com/office/drawing/2014/main" id="{B245301B-09BD-44AF-9E62-C5708F084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858" y="4788667"/>
            <a:ext cx="2032897" cy="1900758"/>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 descr="Gráfico de barras con tendencia alcista">
            <a:extLst>
              <a:ext uri="{FF2B5EF4-FFF2-40B4-BE49-F238E27FC236}">
                <a16:creationId xmlns:a16="http://schemas.microsoft.com/office/drawing/2014/main" id="{6A57CDBF-EBB6-42B1-AC2C-37F03B0665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15364" y="4788667"/>
            <a:ext cx="2180116" cy="21801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4E39199-C432-43F6-A879-7A9354C27684}"/>
              </a:ext>
            </a:extLst>
          </p:cNvPr>
          <p:cNvSpPr>
            <a:spLocks noGrp="1"/>
          </p:cNvSpPr>
          <p:nvPr>
            <p:ph type="body" idx="1"/>
          </p:nvPr>
        </p:nvSpPr>
        <p:spPr/>
        <p:txBody>
          <a:bodyPr/>
          <a:lstStyle/>
          <a:p>
            <a:endParaRPr lang="es-ES"/>
          </a:p>
        </p:txBody>
      </p:sp>
      <p:sp>
        <p:nvSpPr>
          <p:cNvPr id="3" name="Marcador de texto 2">
            <a:extLst>
              <a:ext uri="{FF2B5EF4-FFF2-40B4-BE49-F238E27FC236}">
                <a16:creationId xmlns:a16="http://schemas.microsoft.com/office/drawing/2014/main" id="{C1D7C66B-EB52-4348-BC0A-7056564B924A}"/>
              </a:ext>
            </a:extLst>
          </p:cNvPr>
          <p:cNvSpPr>
            <a:spLocks noGrp="1"/>
          </p:cNvSpPr>
          <p:nvPr>
            <p:ph type="body" idx="2"/>
          </p:nvPr>
        </p:nvSpPr>
        <p:spPr/>
        <p:txBody>
          <a:bodyPr/>
          <a:lstStyle/>
          <a:p>
            <a:endParaRPr lang="es-ES"/>
          </a:p>
        </p:txBody>
      </p:sp>
      <p:sp>
        <p:nvSpPr>
          <p:cNvPr id="4" name="Marcador de texto 3">
            <a:extLst>
              <a:ext uri="{FF2B5EF4-FFF2-40B4-BE49-F238E27FC236}">
                <a16:creationId xmlns:a16="http://schemas.microsoft.com/office/drawing/2014/main" id="{5D5ED763-FADE-4952-A774-A8968192CE28}"/>
              </a:ext>
            </a:extLst>
          </p:cNvPr>
          <p:cNvSpPr>
            <a:spLocks noGrp="1"/>
          </p:cNvSpPr>
          <p:nvPr>
            <p:ph type="body" idx="3"/>
          </p:nvPr>
        </p:nvSpPr>
        <p:spPr/>
        <p:txBody>
          <a:bodyPr>
            <a:normAutofit fontScale="70000" lnSpcReduction="20000"/>
          </a:bodyPr>
          <a:lstStyle/>
          <a:p>
            <a:endParaRPr lang="es-ES"/>
          </a:p>
        </p:txBody>
      </p:sp>
      <p:sp>
        <p:nvSpPr>
          <p:cNvPr id="5" name="Marcador de texto 4">
            <a:extLst>
              <a:ext uri="{FF2B5EF4-FFF2-40B4-BE49-F238E27FC236}">
                <a16:creationId xmlns:a16="http://schemas.microsoft.com/office/drawing/2014/main" id="{AC7EE65A-106D-4189-821B-68F2151A31B7}"/>
              </a:ext>
            </a:extLst>
          </p:cNvPr>
          <p:cNvSpPr>
            <a:spLocks noGrp="1"/>
          </p:cNvSpPr>
          <p:nvPr>
            <p:ph type="body" idx="4"/>
          </p:nvPr>
        </p:nvSpPr>
        <p:spPr/>
        <p:txBody>
          <a:bodyPr>
            <a:normAutofit fontScale="70000" lnSpcReduction="20000"/>
          </a:bodyPr>
          <a:lstStyle/>
          <a:p>
            <a:endParaRPr lang="es-ES"/>
          </a:p>
        </p:txBody>
      </p:sp>
      <p:sp>
        <p:nvSpPr>
          <p:cNvPr id="6" name="Marcador de texto 5">
            <a:extLst>
              <a:ext uri="{FF2B5EF4-FFF2-40B4-BE49-F238E27FC236}">
                <a16:creationId xmlns:a16="http://schemas.microsoft.com/office/drawing/2014/main" id="{953D7A9A-1408-43D5-A7DE-08F10CE7C4ED}"/>
              </a:ext>
            </a:extLst>
          </p:cNvPr>
          <p:cNvSpPr>
            <a:spLocks noGrp="1"/>
          </p:cNvSpPr>
          <p:nvPr>
            <p:ph type="body" idx="5"/>
          </p:nvPr>
        </p:nvSpPr>
        <p:spPr/>
        <p:txBody>
          <a:bodyPr>
            <a:normAutofit fontScale="70000" lnSpcReduction="20000"/>
          </a:bodyPr>
          <a:lstStyle/>
          <a:p>
            <a:endParaRPr lang="es-ES"/>
          </a:p>
        </p:txBody>
      </p:sp>
      <p:sp>
        <p:nvSpPr>
          <p:cNvPr id="7" name="Marcador de texto 6">
            <a:extLst>
              <a:ext uri="{FF2B5EF4-FFF2-40B4-BE49-F238E27FC236}">
                <a16:creationId xmlns:a16="http://schemas.microsoft.com/office/drawing/2014/main" id="{06CB016E-230F-4774-A797-9B0BC8CBC48F}"/>
              </a:ext>
            </a:extLst>
          </p:cNvPr>
          <p:cNvSpPr>
            <a:spLocks noGrp="1"/>
          </p:cNvSpPr>
          <p:nvPr>
            <p:ph type="body" idx="6"/>
          </p:nvPr>
        </p:nvSpPr>
        <p:spPr/>
        <p:txBody>
          <a:bodyPr/>
          <a:lstStyle/>
          <a:p>
            <a:r>
              <a:rPr lang="es-ES" dirty="0"/>
              <a:t>Conclusiones</a:t>
            </a:r>
          </a:p>
        </p:txBody>
      </p:sp>
      <p:sp>
        <p:nvSpPr>
          <p:cNvPr id="8" name="Marcador de texto 7">
            <a:extLst>
              <a:ext uri="{FF2B5EF4-FFF2-40B4-BE49-F238E27FC236}">
                <a16:creationId xmlns:a16="http://schemas.microsoft.com/office/drawing/2014/main" id="{675E94A2-A3E5-43F9-B431-715E760E5EC6}"/>
              </a:ext>
            </a:extLst>
          </p:cNvPr>
          <p:cNvSpPr>
            <a:spLocks noGrp="1"/>
          </p:cNvSpPr>
          <p:nvPr>
            <p:ph type="body" idx="7"/>
          </p:nvPr>
        </p:nvSpPr>
        <p:spPr/>
        <p:txBody>
          <a:bodyPr/>
          <a:lstStyle/>
          <a:p>
            <a:pPr marL="685800" indent="-457200" algn="l">
              <a:buFont typeface="Arial" panose="020B0604020202020204" pitchFamily="34" charset="0"/>
              <a:buChar char="•"/>
            </a:pPr>
            <a:r>
              <a:rPr lang="es-ES" dirty="0"/>
              <a:t>La doxiciclina es un bacteriostático de amplio espectro con actividad frente a agentes de transmisión sexual. </a:t>
            </a:r>
          </a:p>
          <a:p>
            <a:pPr marL="685800" indent="-457200" algn="l">
              <a:buFont typeface="Arial" panose="020B0604020202020204" pitchFamily="34" charset="0"/>
              <a:buChar char="•"/>
            </a:pPr>
            <a:r>
              <a:rPr lang="es-ES" dirty="0"/>
              <a:t>Es un medicamento seguro, bien tolerado y con efectos adversos principalmente gastrointestinales y cutáneos.</a:t>
            </a:r>
          </a:p>
          <a:p>
            <a:pPr marL="685800" indent="-457200" algn="l">
              <a:buFont typeface="Arial" panose="020B0604020202020204" pitchFamily="34" charset="0"/>
              <a:buChar char="•"/>
            </a:pPr>
            <a:r>
              <a:rPr lang="es-ES" dirty="0"/>
              <a:t>Es efectivo para el tratamiento de las ETS, especialmente, la sífilis y la clamidia. </a:t>
            </a:r>
          </a:p>
        </p:txBody>
      </p:sp>
      <p:sp>
        <p:nvSpPr>
          <p:cNvPr id="9" name="Marcador de texto 8">
            <a:extLst>
              <a:ext uri="{FF2B5EF4-FFF2-40B4-BE49-F238E27FC236}">
                <a16:creationId xmlns:a16="http://schemas.microsoft.com/office/drawing/2014/main" id="{50DC90DB-9BD6-413F-8859-856A6FAFDF7A}"/>
              </a:ext>
            </a:extLst>
          </p:cNvPr>
          <p:cNvSpPr>
            <a:spLocks noGrp="1"/>
          </p:cNvSpPr>
          <p:nvPr>
            <p:ph type="body" idx="8"/>
          </p:nvPr>
        </p:nvSpPr>
        <p:spPr/>
        <p:txBody>
          <a:bodyPr>
            <a:normAutofit fontScale="70000" lnSpcReduction="20000"/>
          </a:bodyPr>
          <a:lstStyle/>
          <a:p>
            <a:endParaRPr lang="es-ES"/>
          </a:p>
        </p:txBody>
      </p:sp>
    </p:spTree>
    <p:extLst>
      <p:ext uri="{BB962C8B-B14F-4D97-AF65-F5344CB8AC3E}">
        <p14:creationId xmlns:p14="http://schemas.microsoft.com/office/powerpoint/2010/main" val="178800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body" idx="1"/>
          </p:nvPr>
        </p:nvSpPr>
        <p:spPr>
          <a:xfrm>
            <a:off x="282761" y="2201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000"/>
              <a:buFont typeface="Arial"/>
              <a:buNone/>
            </a:pPr>
            <a:endParaRPr/>
          </a:p>
        </p:txBody>
      </p:sp>
      <p:sp>
        <p:nvSpPr>
          <p:cNvPr id="249" name="Google Shape;249;p15"/>
          <p:cNvSpPr txBox="1">
            <a:spLocks noGrp="1"/>
          </p:cNvSpPr>
          <p:nvPr>
            <p:ph type="body" idx="2"/>
          </p:nvPr>
        </p:nvSpPr>
        <p:spPr>
          <a:xfrm>
            <a:off x="282760" y="3222339"/>
            <a:ext cx="2196000" cy="2916000"/>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Font typeface="Century Gothic"/>
              <a:buNone/>
            </a:pPr>
            <a:endParaRPr/>
          </a:p>
        </p:txBody>
      </p:sp>
      <p:sp>
        <p:nvSpPr>
          <p:cNvPr id="250" name="Google Shape;250;p15"/>
          <p:cNvSpPr txBox="1">
            <a:spLocks noGrp="1"/>
          </p:cNvSpPr>
          <p:nvPr>
            <p:ph type="body" idx="3"/>
          </p:nvPr>
        </p:nvSpPr>
        <p:spPr>
          <a:xfrm>
            <a:off x="2565400" y="6227234"/>
            <a:ext cx="4732866"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251" name="Google Shape;251;p15"/>
          <p:cNvSpPr txBox="1">
            <a:spLocks noGrp="1"/>
          </p:cNvSpPr>
          <p:nvPr>
            <p:ph type="body" idx="4"/>
          </p:nvPr>
        </p:nvSpPr>
        <p:spPr>
          <a:xfrm>
            <a:off x="10811933" y="6227235"/>
            <a:ext cx="112606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252" name="Google Shape;252;p15"/>
          <p:cNvSpPr txBox="1">
            <a:spLocks noGrp="1"/>
          </p:cNvSpPr>
          <p:nvPr>
            <p:ph type="body" idx="5"/>
          </p:nvPr>
        </p:nvSpPr>
        <p:spPr>
          <a:xfrm>
            <a:off x="7391400" y="6227234"/>
            <a:ext cx="3327399"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
        <p:nvSpPr>
          <p:cNvPr id="253" name="Google Shape;253;p15"/>
          <p:cNvSpPr txBox="1">
            <a:spLocks noGrp="1"/>
          </p:cNvSpPr>
          <p:nvPr>
            <p:ph type="body" idx="6"/>
          </p:nvPr>
        </p:nvSpPr>
        <p:spPr>
          <a:xfrm>
            <a:off x="2675731" y="313797"/>
            <a:ext cx="9151938" cy="9731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s-CO"/>
              <a:t>Referencias</a:t>
            </a:r>
            <a:endParaRPr/>
          </a:p>
        </p:txBody>
      </p:sp>
      <p:sp>
        <p:nvSpPr>
          <p:cNvPr id="254" name="Google Shape;254;p15"/>
          <p:cNvSpPr txBox="1">
            <a:spLocks noGrp="1"/>
          </p:cNvSpPr>
          <p:nvPr>
            <p:ph type="body" idx="7"/>
          </p:nvPr>
        </p:nvSpPr>
        <p:spPr>
          <a:xfrm>
            <a:off x="2675730" y="1363663"/>
            <a:ext cx="9151939" cy="4664604"/>
          </a:xfrm>
          <a:prstGeom prst="rect">
            <a:avLst/>
          </a:prstGeom>
          <a:noFill/>
          <a:ln>
            <a:noFill/>
          </a:ln>
        </p:spPr>
        <p:txBody>
          <a:bodyPr spcFirstLastPara="1" wrap="square" lIns="91425" tIns="45700" rIns="91425" bIns="45700" anchor="ctr" anchorCtr="0">
            <a:normAutofit/>
          </a:bodyPr>
          <a:lstStyle/>
          <a:p>
            <a:pPr marL="514350" lvl="0" indent="-412750" algn="just" rtl="0">
              <a:lnSpc>
                <a:spcPct val="90000"/>
              </a:lnSpc>
              <a:spcBef>
                <a:spcPts val="0"/>
              </a:spcBef>
              <a:spcAft>
                <a:spcPts val="0"/>
              </a:spcAft>
              <a:buClr>
                <a:schemeClr val="dk1"/>
              </a:buClr>
              <a:buSzPts val="1600"/>
              <a:buFont typeface="Arial"/>
              <a:buNone/>
            </a:pPr>
            <a:endParaRPr sz="1600" b="0" i="0" dirty="0">
              <a:solidFill>
                <a:srgbClr val="000000"/>
              </a:solidFill>
              <a:latin typeface="Arial"/>
              <a:ea typeface="Arial"/>
              <a:cs typeface="Arial"/>
              <a:sym typeface="Arial"/>
            </a:endParaRPr>
          </a:p>
          <a:p>
            <a:pPr marL="514350" lvl="0" indent="-514350" algn="just" rtl="0">
              <a:lnSpc>
                <a:spcPct val="90000"/>
              </a:lnSpc>
              <a:spcBef>
                <a:spcPts val="1000"/>
              </a:spcBef>
              <a:spcAft>
                <a:spcPts val="0"/>
              </a:spcAft>
              <a:buClr>
                <a:srgbClr val="000000"/>
              </a:buClr>
              <a:buSzPts val="1600"/>
              <a:buFont typeface="Arial"/>
              <a:buAutoNum type="arabicPeriod"/>
            </a:pPr>
            <a:r>
              <a:rPr lang="en-US" sz="1100" b="0" i="0" dirty="0" err="1">
                <a:solidFill>
                  <a:srgbClr val="212121"/>
                </a:solidFill>
                <a:effectLst/>
                <a:latin typeface="BlinkMacSystemFont"/>
              </a:rPr>
              <a:t>Peyriere</a:t>
            </a:r>
            <a:r>
              <a:rPr lang="en-US" sz="1100" b="0" i="0" dirty="0">
                <a:solidFill>
                  <a:srgbClr val="212121"/>
                </a:solidFill>
                <a:effectLst/>
                <a:latin typeface="BlinkMacSystemFont"/>
              </a:rPr>
              <a:t>, H., </a:t>
            </a:r>
            <a:r>
              <a:rPr lang="en-US" sz="1100" b="0" i="0" dirty="0" err="1">
                <a:solidFill>
                  <a:srgbClr val="212121"/>
                </a:solidFill>
                <a:effectLst/>
                <a:latin typeface="BlinkMacSystemFont"/>
              </a:rPr>
              <a:t>Makinson</a:t>
            </a:r>
            <a:r>
              <a:rPr lang="en-US" sz="1100" b="0" i="0" dirty="0">
                <a:solidFill>
                  <a:srgbClr val="212121"/>
                </a:solidFill>
                <a:effectLst/>
                <a:latin typeface="BlinkMacSystemFont"/>
              </a:rPr>
              <a:t>, A., </a:t>
            </a:r>
            <a:r>
              <a:rPr lang="en-US" sz="1100" b="0" i="0" dirty="0" err="1">
                <a:solidFill>
                  <a:srgbClr val="212121"/>
                </a:solidFill>
                <a:effectLst/>
                <a:latin typeface="BlinkMacSystemFont"/>
              </a:rPr>
              <a:t>Marchandin</a:t>
            </a:r>
            <a:r>
              <a:rPr lang="en-US" sz="1100" b="0" i="0" dirty="0">
                <a:solidFill>
                  <a:srgbClr val="212121"/>
                </a:solidFill>
                <a:effectLst/>
                <a:latin typeface="BlinkMacSystemFont"/>
              </a:rPr>
              <a:t>, H., &amp; </a:t>
            </a:r>
            <a:r>
              <a:rPr lang="en-US" sz="1100" b="0" i="0" dirty="0" err="1">
                <a:solidFill>
                  <a:srgbClr val="212121"/>
                </a:solidFill>
                <a:effectLst/>
                <a:latin typeface="BlinkMacSystemFont"/>
              </a:rPr>
              <a:t>Reynes</a:t>
            </a:r>
            <a:r>
              <a:rPr lang="en-US" sz="1100" b="0" i="0" dirty="0">
                <a:solidFill>
                  <a:srgbClr val="212121"/>
                </a:solidFill>
                <a:effectLst/>
                <a:latin typeface="BlinkMacSystemFont"/>
              </a:rPr>
              <a:t>, J. (2018). Doxycycline in the management of sexually transmitted infections. </a:t>
            </a:r>
            <a:r>
              <a:rPr lang="en-US" sz="1100" b="0" i="1" dirty="0">
                <a:solidFill>
                  <a:srgbClr val="212121"/>
                </a:solidFill>
                <a:effectLst/>
                <a:latin typeface="BlinkMacSystemFont"/>
              </a:rPr>
              <a:t>The Journal of antimicrobial chemotherapy</a:t>
            </a:r>
            <a:r>
              <a:rPr lang="en-US" sz="1100" b="0" i="0" dirty="0">
                <a:solidFill>
                  <a:srgbClr val="212121"/>
                </a:solidFill>
                <a:effectLst/>
                <a:latin typeface="BlinkMacSystemFont"/>
              </a:rPr>
              <a:t>, </a:t>
            </a:r>
            <a:r>
              <a:rPr lang="en-US" sz="1100" b="0" i="1" dirty="0">
                <a:solidFill>
                  <a:srgbClr val="212121"/>
                </a:solidFill>
                <a:effectLst/>
                <a:latin typeface="BlinkMacSystemFont"/>
              </a:rPr>
              <a:t>73</a:t>
            </a:r>
            <a:r>
              <a:rPr lang="en-US" sz="1100" b="0" i="0" dirty="0">
                <a:solidFill>
                  <a:srgbClr val="212121"/>
                </a:solidFill>
                <a:effectLst/>
                <a:latin typeface="BlinkMacSystemFont"/>
              </a:rPr>
              <a:t>(3), 553–563. https://doi.org/10.1093/jac/dkx420</a:t>
            </a:r>
            <a:r>
              <a:rPr lang="es-CO" sz="1600" b="0" i="0" dirty="0">
                <a:solidFill>
                  <a:srgbClr val="000000"/>
                </a:solidFill>
                <a:latin typeface="Arial"/>
                <a:ea typeface="Arial"/>
                <a:cs typeface="Arial"/>
                <a:sym typeface="Arial"/>
              </a:rPr>
              <a:t> </a:t>
            </a:r>
            <a:endParaRPr sz="1600" dirty="0">
              <a:solidFill>
                <a:srgbClr val="000000"/>
              </a:solidFill>
              <a:latin typeface="Arial"/>
              <a:ea typeface="Arial"/>
              <a:cs typeface="Arial"/>
              <a:sym typeface="Arial"/>
            </a:endParaRPr>
          </a:p>
          <a:p>
            <a:pPr marL="514350" lvl="0" indent="-387350" algn="l" rtl="0">
              <a:lnSpc>
                <a:spcPct val="90000"/>
              </a:lnSpc>
              <a:spcBef>
                <a:spcPts val="1000"/>
              </a:spcBef>
              <a:spcAft>
                <a:spcPts val="0"/>
              </a:spcAft>
              <a:buClr>
                <a:schemeClr val="dk1"/>
              </a:buClr>
              <a:buSzPts val="2000"/>
              <a:buFont typeface="Arial"/>
              <a:buNone/>
            </a:pPr>
            <a:endParaRPr sz="2000" dirty="0"/>
          </a:p>
        </p:txBody>
      </p:sp>
      <p:sp>
        <p:nvSpPr>
          <p:cNvPr id="255" name="Google Shape;255;p15"/>
          <p:cNvSpPr txBox="1">
            <a:spLocks noGrp="1"/>
          </p:cNvSpPr>
          <p:nvPr>
            <p:ph type="body" idx="8"/>
          </p:nvPr>
        </p:nvSpPr>
        <p:spPr>
          <a:xfrm>
            <a:off x="956733" y="6227234"/>
            <a:ext cx="1522027" cy="298067"/>
          </a:xfrm>
          <a:prstGeom prst="rect">
            <a:avLst/>
          </a:prstGeom>
          <a:noFill/>
          <a:ln w="9525" cap="flat" cmpd="sng">
            <a:solidFill>
              <a:srgbClr val="D8D8D8"/>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00"/>
              <a:buNone/>
            </a:pP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915</Words>
  <Application>Microsoft Office PowerPoint</Application>
  <PresentationFormat>Panorámica</PresentationFormat>
  <Paragraphs>77</Paragraphs>
  <Slides>9</Slides>
  <Notes>7</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Carolina Beltran</cp:lastModifiedBy>
  <cp:revision>18</cp:revision>
  <dcterms:modified xsi:type="dcterms:W3CDTF">2022-05-12T02:41:52Z</dcterms:modified>
</cp:coreProperties>
</file>